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2"/>
  </p:notesMasterIdLst>
  <p:handoutMasterIdLst>
    <p:handoutMasterId r:id="rId83"/>
  </p:handoutMasterIdLst>
  <p:sldIdLst>
    <p:sldId id="256" r:id="rId2"/>
    <p:sldId id="297" r:id="rId3"/>
    <p:sldId id="301" r:id="rId4"/>
    <p:sldId id="317" r:id="rId5"/>
    <p:sldId id="544" r:id="rId6"/>
    <p:sldId id="330" r:id="rId7"/>
    <p:sldId id="332" r:id="rId8"/>
    <p:sldId id="347" r:id="rId9"/>
    <p:sldId id="353" r:id="rId10"/>
    <p:sldId id="386" r:id="rId11"/>
    <p:sldId id="387" r:id="rId12"/>
    <p:sldId id="390" r:id="rId13"/>
    <p:sldId id="546" r:id="rId14"/>
    <p:sldId id="393" r:id="rId15"/>
    <p:sldId id="547" r:id="rId16"/>
    <p:sldId id="399" r:id="rId17"/>
    <p:sldId id="403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4" r:id="rId26"/>
    <p:sldId id="415" r:id="rId27"/>
    <p:sldId id="416" r:id="rId28"/>
    <p:sldId id="417" r:id="rId29"/>
    <p:sldId id="418" r:id="rId30"/>
    <p:sldId id="420" r:id="rId31"/>
    <p:sldId id="421" r:id="rId32"/>
    <p:sldId id="548" r:id="rId33"/>
    <p:sldId id="424" r:id="rId34"/>
    <p:sldId id="549" r:id="rId35"/>
    <p:sldId id="426" r:id="rId36"/>
    <p:sldId id="427" r:id="rId37"/>
    <p:sldId id="429" r:id="rId38"/>
    <p:sldId id="431" r:id="rId39"/>
    <p:sldId id="550" r:id="rId40"/>
    <p:sldId id="434" r:id="rId41"/>
    <p:sldId id="435" r:id="rId42"/>
    <p:sldId id="436" r:id="rId43"/>
    <p:sldId id="437" r:id="rId44"/>
    <p:sldId id="438" r:id="rId45"/>
    <p:sldId id="440" r:id="rId46"/>
    <p:sldId id="441" r:id="rId47"/>
    <p:sldId id="442" r:id="rId48"/>
    <p:sldId id="444" r:id="rId49"/>
    <p:sldId id="454" r:id="rId50"/>
    <p:sldId id="556" r:id="rId51"/>
    <p:sldId id="551" r:id="rId52"/>
    <p:sldId id="456" r:id="rId53"/>
    <p:sldId id="460" r:id="rId54"/>
    <p:sldId id="462" r:id="rId55"/>
    <p:sldId id="463" r:id="rId56"/>
    <p:sldId id="474" r:id="rId57"/>
    <p:sldId id="479" r:id="rId58"/>
    <p:sldId id="480" r:id="rId59"/>
    <p:sldId id="482" r:id="rId60"/>
    <p:sldId id="484" r:id="rId61"/>
    <p:sldId id="488" r:id="rId62"/>
    <p:sldId id="490" r:id="rId63"/>
    <p:sldId id="492" r:id="rId64"/>
    <p:sldId id="495" r:id="rId65"/>
    <p:sldId id="553" r:id="rId66"/>
    <p:sldId id="496" r:id="rId67"/>
    <p:sldId id="552" r:id="rId68"/>
    <p:sldId id="554" r:id="rId69"/>
    <p:sldId id="499" r:id="rId70"/>
    <p:sldId id="501" r:id="rId71"/>
    <p:sldId id="520" r:id="rId72"/>
    <p:sldId id="555" r:id="rId73"/>
    <p:sldId id="527" r:id="rId74"/>
    <p:sldId id="528" r:id="rId75"/>
    <p:sldId id="531" r:id="rId76"/>
    <p:sldId id="532" r:id="rId77"/>
    <p:sldId id="535" r:id="rId78"/>
    <p:sldId id="557" r:id="rId79"/>
    <p:sldId id="537" r:id="rId80"/>
    <p:sldId id="538" r:id="rId8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43"/>
  </p:normalViewPr>
  <p:slideViewPr>
    <p:cSldViewPr snapToGrid="0" snapToObjects="1">
      <p:cViewPr>
        <p:scale>
          <a:sx n="116" d="100"/>
          <a:sy n="116" d="100"/>
        </p:scale>
        <p:origin x="1392" y="8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5" Type="http://schemas.openxmlformats.org/officeDocument/2006/relationships/image" Target="../media/image54.jp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2.jp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5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 smtClean="0"/>
              <a:t>Radu </a:t>
            </a:r>
            <a:r>
              <a:rPr lang="ro-RO" sz="2400" dirty="0"/>
              <a:t>Ionescu, Bogdan Alexe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 smtClean="0"/>
              <a:t>Modele de învățare deep. </a:t>
            </a:r>
          </a:p>
          <a:p>
            <a:pPr algn="ctr"/>
            <a:r>
              <a:rPr lang="ro-RO" sz="3200"/>
              <a:t>R</a:t>
            </a:r>
            <a:r>
              <a:rPr lang="ro-RO" sz="3200" smtClean="0"/>
              <a:t>ețele </a:t>
            </a:r>
            <a:r>
              <a:rPr lang="ro-RO" sz="3200" dirty="0" smtClean="0"/>
              <a:t>neuronale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 smtClean="0"/>
              <a:t>Din </a:t>
            </a:r>
            <a:r>
              <a:rPr lang="en-US" sz="3600" dirty="0" err="1" smtClean="0"/>
              <a:t>cursul</a:t>
            </a:r>
            <a:r>
              <a:rPr lang="en-US" sz="3600" dirty="0" smtClean="0"/>
              <a:t> </a:t>
            </a:r>
            <a:r>
              <a:rPr lang="en-US" sz="3600" dirty="0" err="1" smtClean="0"/>
              <a:t>trecut</a:t>
            </a:r>
            <a:r>
              <a:rPr lang="mr-IN" sz="3600" dirty="0" smtClean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Rețelele neuronale vor fi foarte mari: nici o speranță să scriem formula de mână pentru toți parameterii (folosim gradientul analitic)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</a:t>
            </a:r>
            <a:r>
              <a:rPr lang="en" sz="1800" b="1" dirty="0" smtClean="0"/>
              <a:t>ackpropagare</a:t>
            </a:r>
            <a:r>
              <a:rPr lang="en" sz="1800" dirty="0" smtClean="0"/>
              <a:t> </a:t>
            </a:r>
            <a:r>
              <a:rPr lang="en" sz="1800" dirty="0"/>
              <a:t>= </a:t>
            </a:r>
            <a:r>
              <a:rPr lang="en" sz="1800" dirty="0" smtClean="0"/>
              <a:t>aplicarea recursivă a regulii de înlănțuire (chain rule) de-a lungul unui graf computațional pentru calcularea gradienților parametrilor / intrărilor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 smtClean="0"/>
              <a:t>()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</a:t>
            </a:r>
            <a:r>
              <a:rPr lang="en" sz="1800" dirty="0" smtClean="0"/>
              <a:t>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 smtClean="0">
                <a:solidFill>
                  <a:schemeClr val="dk1"/>
                </a:solidFill>
              </a:rPr>
              <a:t>backward</a:t>
            </a:r>
            <a:r>
              <a:rPr lang="en" sz="1800" dirty="0" smtClean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</a:t>
            </a:r>
            <a:r>
              <a:rPr lang="en" sz="1800" dirty="0" smtClean="0"/>
              <a:t>regulii </a:t>
            </a:r>
            <a:r>
              <a:rPr lang="en" sz="1800" dirty="0"/>
              <a:t>de înlănț</a:t>
            </a:r>
            <a:r>
              <a:rPr lang="en" sz="1800" dirty="0" smtClean="0"/>
              <a:t>uire pentru calcularea </a:t>
            </a:r>
            <a:r>
              <a:rPr lang="en" sz="1800" dirty="0" smtClean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 smtClean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" sz="2400" b="1" dirty="0" smtClean="0"/>
              <a:t>Înainte</a:t>
            </a:r>
            <a:r>
              <a:rPr lang="en" sz="2400" dirty="0" smtClean="0"/>
              <a:t>) Funcție liniară de scoring:</a:t>
            </a:r>
            <a:endParaRPr lang="en" sz="2400" dirty="0"/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" sz="2400" b="1" dirty="0"/>
              <a:t>A</a:t>
            </a:r>
            <a:r>
              <a:rPr lang="en" sz="2400" b="1" dirty="0" smtClean="0"/>
              <a:t>cum</a:t>
            </a:r>
            <a:r>
              <a:rPr lang="en" sz="2400" dirty="0" smtClean="0"/>
              <a:t>) Rețea neuronală cu 2 nivele: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 smtClean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" sz="2400" b="1" dirty="0" smtClean="0"/>
              <a:t>Înainte</a:t>
            </a:r>
            <a:r>
              <a:rPr lang="en" sz="2400" dirty="0" smtClean="0"/>
              <a:t>) Funcție liniară de scoring:</a:t>
            </a:r>
            <a:endParaRPr lang="en" sz="2400" dirty="0"/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" sz="2400" b="1" dirty="0"/>
              <a:t>A</a:t>
            </a:r>
            <a:r>
              <a:rPr lang="en" sz="2400" b="1" dirty="0" smtClean="0"/>
              <a:t>cum</a:t>
            </a:r>
            <a:r>
              <a:rPr lang="en" sz="2400" dirty="0" smtClean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 smtClean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 smtClean="0"/>
              <a:t>sau cu 3 nivele:                  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 smtClean="0"/>
              <a:t>Antrenarea</a:t>
            </a:r>
            <a:r>
              <a:rPr lang="en-US" sz="2000" dirty="0" smtClean="0"/>
              <a:t> </a:t>
            </a:r>
            <a:r>
              <a:rPr lang="en-US" sz="2000" dirty="0" err="1" smtClean="0"/>
              <a:t>unei</a:t>
            </a:r>
            <a:r>
              <a:rPr lang="en" sz="2000" dirty="0" smtClean="0"/>
              <a:t> </a:t>
            </a:r>
            <a:r>
              <a:rPr lang="en-US" sz="2000" dirty="0" err="1" smtClean="0"/>
              <a:t>rețele</a:t>
            </a:r>
            <a:r>
              <a:rPr lang="en-US" sz="2000" dirty="0" smtClean="0"/>
              <a:t> cu </a:t>
            </a:r>
            <a:r>
              <a:rPr lang="en-US" sz="2000" dirty="0" err="1" smtClean="0"/>
              <a:t>două</a:t>
            </a:r>
            <a:r>
              <a:rPr lang="en-US" sz="2000" dirty="0" smtClean="0"/>
              <a:t> </a:t>
            </a:r>
            <a:r>
              <a:rPr lang="en-US" sz="2000" dirty="0" err="1" smtClean="0"/>
              <a:t>nivele</a:t>
            </a:r>
            <a:r>
              <a:rPr lang="en-US" sz="2000" dirty="0" smtClean="0"/>
              <a:t> </a:t>
            </a:r>
            <a:r>
              <a:rPr lang="en-US" sz="2000" dirty="0" err="1" smtClean="0"/>
              <a:t>necesită</a:t>
            </a:r>
            <a:r>
              <a:rPr lang="en-US" sz="2000" dirty="0" smtClean="0"/>
              <a:t> </a:t>
            </a:r>
            <a:r>
              <a:rPr lang="en" sz="2000" dirty="0" smtClean="0"/>
              <a:t>~</a:t>
            </a:r>
            <a:r>
              <a:rPr lang="en" sz="2000" dirty="0"/>
              <a:t>11 </a:t>
            </a:r>
            <a:r>
              <a:rPr lang="en" sz="2000" dirty="0" smtClean="0"/>
              <a:t>linii de cod (MATLAB)</a:t>
            </a:r>
            <a:endParaRPr lang="en" sz="2000" dirty="0"/>
          </a:p>
        </p:txBody>
      </p:sp>
      <p:sp>
        <p:nvSpPr>
          <p:cNvPr id="1223" name="Shape 1223"/>
          <p:cNvSpPr txBox="1"/>
          <p:nvPr/>
        </p:nvSpPr>
        <p:spPr>
          <a:xfrm>
            <a:off x="345576" y="559030"/>
            <a:ext cx="6092356" cy="4454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[0,0,1; </a:t>
            </a:r>
            <a:r>
              <a:rPr lang="mr-IN" dirty="0" smtClean="0">
                <a:latin typeface="Courier"/>
                <a:cs typeface="Courier"/>
              </a:rPr>
              <a:t>0,1,1</a:t>
            </a:r>
            <a:r>
              <a:rPr lang="mr-IN" dirty="0">
                <a:latin typeface="Courier"/>
                <a:cs typeface="Courier"/>
              </a:rPr>
              <a:t>; 1,0,1; 1,1,1]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Y = [0; 1; 1; 0]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rand(3,4) - 1;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rand(4,1) - 1;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i = 1:5000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%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./ (1 + exp(- (X * W0)));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./ (1 + exp(- (l1 * W1)));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%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.* (l2 .* (1 - l2));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(delta_l2 * W1') .* (l1 .* (1 - l1));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% 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l1' * delta_l2;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W0 = W0 + X' * delta_l1;</a:t>
            </a: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end</a:t>
            </a:r>
            <a:endParaRPr lang="en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</a:t>
            </a:r>
            <a:r>
              <a:rPr lang="en" sz="1800" b="1" dirty="0" smtClean="0"/>
              <a:t>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/>
              <a:t>activare sigmoidă</a:t>
            </a:r>
            <a:endParaRPr lang="en" sz="1800" b="1" dirty="0"/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 smtClean="0"/>
              <a:t>Arhitecturi de rețele neuronale</a:t>
            </a:r>
            <a:endParaRPr lang="en" sz="3000" dirty="0"/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Straturi “fully-connected”</a:t>
            </a:r>
            <a:endParaRPr lang="en" sz="1800" b="1" dirty="0"/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</a:t>
            </a:r>
            <a:r>
              <a:rPr lang="en" sz="1800" dirty="0" smtClean="0"/>
              <a:t>e</a:t>
            </a:r>
            <a:r>
              <a:rPr lang="en" sz="1800" dirty="0"/>
              <a:t>ț</a:t>
            </a:r>
            <a:r>
              <a:rPr lang="en" sz="1800" dirty="0" smtClean="0"/>
              <a:t>ea neuronală cu două straturi</a:t>
            </a:r>
          </a:p>
          <a:p>
            <a:pPr lvl="0"/>
            <a:r>
              <a:rPr lang="en" sz="1800" dirty="0" smtClean="0"/>
              <a:t>(cu un singur strat ascuns)</a:t>
            </a:r>
            <a:endParaRPr lang="en" sz="1800" dirty="0"/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</a:t>
            </a:r>
            <a:r>
              <a:rPr lang="en" sz="1800" dirty="0" smtClean="0"/>
              <a:t>e</a:t>
            </a:r>
            <a:r>
              <a:rPr lang="en" sz="1800" dirty="0"/>
              <a:t>ț</a:t>
            </a:r>
            <a:r>
              <a:rPr lang="en" sz="1800" dirty="0" smtClean="0"/>
              <a:t>ea neuronală cu trei straturi</a:t>
            </a:r>
          </a:p>
          <a:p>
            <a:pPr lvl="0"/>
            <a:r>
              <a:rPr lang="en" sz="1800" dirty="0" smtClean="0"/>
              <a:t>(cu două straturi ascunse)</a:t>
            </a:r>
            <a:endParaRPr lang="en" sz="1800" dirty="0"/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 smtClean="0"/>
              <a:t>Alegerea numărului de straturi și a numărului de neuroni</a:t>
            </a:r>
            <a:endParaRPr lang="en" sz="2600" dirty="0"/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</a:t>
            </a:r>
            <a:r>
              <a:rPr lang="en" sz="2400" dirty="0" smtClean="0"/>
              <a:t>ai mulți neurons </a:t>
            </a:r>
            <a:r>
              <a:rPr lang="en" sz="2400" dirty="0"/>
              <a:t>= </a:t>
            </a:r>
            <a:r>
              <a:rPr lang="en" sz="2400" dirty="0" smtClean="0"/>
              <a:t>mai multă capacitate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 smtClean="0"/>
              <a:t>Alegerea parametrului de regularizare</a:t>
            </a:r>
            <a:endParaRPr lang="en" sz="2600" dirty="0"/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 smtClean="0"/>
              <a:t>Sfat practic: În general este mai bine să folosim regularizare mai puternică în loc să reducem capacitatea modelului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 smtClean="0"/>
              <a:t>Din </a:t>
            </a:r>
            <a:r>
              <a:rPr lang="en-US" sz="3000" dirty="0" err="1" smtClean="0"/>
              <a:t>cursul</a:t>
            </a:r>
            <a:r>
              <a:rPr lang="en-US" sz="3000" dirty="0" smtClean="0"/>
              <a:t> </a:t>
            </a:r>
            <a:r>
              <a:rPr lang="en-US" sz="3000" dirty="0" err="1" smtClean="0"/>
              <a:t>trecut</a:t>
            </a:r>
            <a:r>
              <a:rPr lang="en" sz="3000" dirty="0" smtClean="0"/>
              <a:t>:</a:t>
            </a:r>
            <a:endParaRPr lang="en" sz="3000" dirty="0"/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O mulțime de perechi (</a:t>
            </a:r>
            <a:r>
              <a:rPr lang="en" sz="2000" dirty="0"/>
              <a:t>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O funcție de atribuire a scorului</a:t>
            </a:r>
            <a:r>
              <a:rPr lang="en" sz="2000" b="1" dirty="0" smtClean="0"/>
              <a:t>: </a:t>
            </a:r>
            <a:endParaRPr lang="en" sz="2000" b="1" dirty="0"/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O funcție de pierdere: </a:t>
            </a:r>
            <a:endParaRPr lang="en" sz="2000" dirty="0"/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Cu regularizare</a:t>
            </a:r>
            <a:endParaRPr lang="en"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/>
              <a:t>Alegerea arhitecturii potrivite</a:t>
            </a:r>
            <a:endParaRPr lang="en" sz="3000" b="1" dirty="0"/>
          </a:p>
          <a:p>
            <a:pPr lvl="0" rtl="0">
              <a:spcBef>
                <a:spcPts val="0"/>
              </a:spcBef>
              <a:buNone/>
            </a:pPr>
            <a:endParaRPr lang="x-none" sz="2400" dirty="0" smtClean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 smtClean="0"/>
              <a:t>Aranjăm neuronii în straturi fully-connected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 smtClean="0"/>
              <a:t>La nivel de implementare, abstractizarea unui strat ne permite să utilizăm cod vectorial (</a:t>
            </a:r>
            <a:r>
              <a:rPr lang="en" sz="2400" dirty="0"/>
              <a:t>e.g. </a:t>
            </a:r>
            <a:r>
              <a:rPr lang="en" sz="2400" dirty="0" smtClean="0"/>
              <a:t>înmulțirea matricilor)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 smtClean="0"/>
              <a:t>Performanța crește cu cât arhitectura rețelei este mai adâncă (deep), i.e. are mai multe straturi </a:t>
            </a:r>
            <a:r>
              <a:rPr lang="en" sz="2400" dirty="0" smtClean="0">
                <a:solidFill>
                  <a:srgbClr val="FF0000"/>
                </a:solidFill>
              </a:rPr>
              <a:t>(dar trebuie să folosim o regularizare mai puternică)</a:t>
            </a: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rețelelor neuronale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/>
              <a:t>Scurt istoric</a:t>
            </a:r>
            <a:endParaRPr lang="en" sz="3000" b="1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 smtClean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</a:t>
            </a:r>
            <a:r>
              <a:rPr lang="en" sz="1600" dirty="0" smtClean="0"/>
              <a:t>a fost prima implementare a algoritmului perceptronului. 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 smtClean="0"/>
              <a:t>Mașina era conectată la o camera cu 20×20 fotocelule de suflat de cadmiu pentru a produce o imagine cu 400 de pixeli. 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 smtClean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 smtClean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Regula de actualizare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</a:t>
            </a:r>
            <a:r>
              <a:rPr lang="en" sz="1800" i="1" dirty="0" smtClean="0">
                <a:solidFill>
                  <a:srgbClr val="0000FF"/>
                </a:solidFill>
              </a:rPr>
              <a:t>Adaline</a:t>
            </a:r>
            <a:endParaRPr lang="en" sz="1800" i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/>
              <a:t>Scurt istoric</a:t>
            </a:r>
            <a:endParaRPr lang="en" sz="3000" b="1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Regula de actualizare</a:t>
            </a:r>
            <a:endParaRPr lang="en" sz="1800" dirty="0">
              <a:solidFill>
                <a:srgbClr val="FF0000"/>
              </a:solidFill>
            </a:endParaRP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</a:rPr>
              <a:t>Funcția de pierdere (suma pătratelor erorilor)</a:t>
            </a:r>
            <a:endParaRPr lang="en" sz="180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>
                <a:solidFill>
                  <a:schemeClr val="tx1"/>
                </a:solidFill>
              </a:rPr>
              <a:t>Mașina </a:t>
            </a:r>
            <a:r>
              <a:rPr lang="en" sz="1800" b="1" dirty="0" smtClean="0">
                <a:solidFill>
                  <a:schemeClr val="tx1"/>
                </a:solidFill>
              </a:rPr>
              <a:t>ADALINE</a:t>
            </a:r>
            <a:r>
              <a:rPr lang="en" sz="1800" dirty="0" smtClean="0">
                <a:solidFill>
                  <a:schemeClr val="tx1"/>
                </a:solidFill>
              </a:rPr>
              <a:t> folosea </a:t>
            </a:r>
            <a:r>
              <a:rPr lang="en-US" sz="1800" dirty="0" err="1" smtClean="0"/>
              <a:t>rezistoare</a:t>
            </a:r>
            <a:r>
              <a:rPr lang="en-US" sz="1800" dirty="0" smtClean="0"/>
              <a:t> cu </a:t>
            </a:r>
            <a:r>
              <a:rPr lang="en-US" sz="1800" dirty="0" err="1" smtClean="0"/>
              <a:t>memorie</a:t>
            </a:r>
            <a:r>
              <a:rPr lang="en-US" sz="1800" dirty="0" smtClean="0"/>
              <a:t> </a:t>
            </a:r>
            <a:r>
              <a:rPr lang="en-US" sz="1800" dirty="0" err="1" smtClean="0"/>
              <a:t>capabile</a:t>
            </a:r>
            <a:r>
              <a:rPr lang="en-US" sz="1800" dirty="0" smtClean="0"/>
              <a:t> </a:t>
            </a:r>
            <a:r>
              <a:rPr lang="en-US" sz="1800" dirty="0" err="1" smtClean="0"/>
              <a:t>să</a:t>
            </a:r>
            <a:r>
              <a:rPr lang="en-US" sz="1800" dirty="0" smtClean="0"/>
              <a:t> execute </a:t>
            </a:r>
            <a:r>
              <a:rPr lang="en-US" sz="1800" dirty="0" err="1" smtClean="0"/>
              <a:t>operații</a:t>
            </a:r>
            <a:r>
              <a:rPr lang="en-US" sz="1800" dirty="0" smtClean="0"/>
              <a:t> </a:t>
            </a:r>
            <a:r>
              <a:rPr lang="en-US" sz="1800" dirty="0" err="1" smtClean="0"/>
              <a:t>logice</a:t>
            </a:r>
            <a:r>
              <a:rPr lang="en-US" sz="1800" dirty="0" smtClean="0"/>
              <a:t> </a:t>
            </a:r>
            <a:r>
              <a:rPr lang="en-US" sz="1800" dirty="0" err="1" smtClean="0"/>
              <a:t>și</a:t>
            </a:r>
            <a:r>
              <a:rPr lang="en-US" sz="1800" dirty="0" smtClean="0"/>
              <a:t> </a:t>
            </a:r>
            <a:r>
              <a:rPr lang="en-US" sz="1800" dirty="0" err="1" smtClean="0"/>
              <a:t>să</a:t>
            </a:r>
            <a:r>
              <a:rPr lang="en-US" sz="1800" dirty="0" smtClean="0"/>
              <a:t> </a:t>
            </a:r>
            <a:r>
              <a:rPr lang="en-US" sz="1800" dirty="0" err="1" smtClean="0"/>
              <a:t>stocheze</a:t>
            </a:r>
            <a:r>
              <a:rPr lang="en-US" sz="1800" dirty="0" smtClean="0"/>
              <a:t> </a:t>
            </a:r>
            <a:r>
              <a:rPr lang="en-US" sz="1800" dirty="0" err="1" smtClean="0"/>
              <a:t>informații</a:t>
            </a:r>
            <a:r>
              <a:rPr lang="en-US" sz="1800" dirty="0" smtClean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 smtClean="0">
                <a:solidFill>
                  <a:srgbClr val="0000FF"/>
                </a:solidFill>
              </a:rPr>
              <a:t>Hinton </a:t>
            </a:r>
            <a:r>
              <a:rPr lang="en" sz="1800" i="1" dirty="0">
                <a:solidFill>
                  <a:srgbClr val="0000FF"/>
                </a:solidFill>
              </a:rPr>
              <a:t>et al. 1986: </a:t>
            </a:r>
            <a:r>
              <a:rPr lang="en" sz="1800" i="1" dirty="0" smtClean="0">
                <a:solidFill>
                  <a:srgbClr val="0000FF"/>
                </a:solidFill>
              </a:rPr>
              <a:t>Algoritmul de propagare </a:t>
            </a:r>
            <a:r>
              <a:rPr lang="en" sz="1800" i="1" dirty="0">
                <a:solidFill>
                  <a:srgbClr val="0000FF"/>
                </a:solidFill>
              </a:rPr>
              <a:t>înapoi a </a:t>
            </a:r>
            <a:r>
              <a:rPr lang="en" sz="1800" i="1" dirty="0" smtClean="0">
                <a:solidFill>
                  <a:srgbClr val="0000FF"/>
                </a:solidFill>
              </a:rPr>
              <a:t>erorii (backpropagation) </a:t>
            </a:r>
            <a:endParaRPr lang="en" sz="1800" i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 smtClean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 smtClean="0"/>
              <a:t>mai </a:t>
            </a:r>
            <a:r>
              <a:rPr lang="en" dirty="0" smtClean="0"/>
              <a:t>ușor de înțeles</a:t>
            </a:r>
            <a:endParaRPr lang="en" dirty="0"/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/>
              <a:t>Scurt istoric</a:t>
            </a:r>
            <a:endParaRPr lang="en" sz="3000" b="1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Primele rezultate semnificative bazate pe învățare cu modele deep</a:t>
            </a:r>
            <a:endParaRPr lang="en" sz="2400" dirty="0"/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</a:t>
            </a:r>
            <a:r>
              <a:rPr lang="en" dirty="0" smtClean="0"/>
              <a:t>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Imagenet 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Antrenarea rețelelor neuronale: privire de ansamblu</a:t>
            </a:r>
            <a:endParaRPr lang="en" sz="28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 smtClean="0"/>
              <a:t>1. Ce trebuie să stabilim la început (o dată)</a:t>
            </a:r>
            <a:endParaRPr lang="en" sz="2400" b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 smtClean="0"/>
              <a:t>Funcții</a:t>
            </a:r>
            <a:r>
              <a:rPr lang="en-US" sz="2400" i="1" dirty="0" smtClean="0"/>
              <a:t>le</a:t>
            </a:r>
            <a:r>
              <a:rPr lang="en" sz="2400" i="1" dirty="0" smtClean="0"/>
              <a:t> de activare, </a:t>
            </a:r>
            <a:r>
              <a:rPr lang="en" sz="2400" i="1" dirty="0" err="1" smtClean="0"/>
              <a:t>preprocesare</a:t>
            </a:r>
            <a:r>
              <a:rPr lang="en-US" sz="2400" i="1" dirty="0" smtClean="0"/>
              <a:t>a</a:t>
            </a:r>
            <a:r>
              <a:rPr lang="en" sz="2400" i="1" dirty="0" smtClean="0"/>
              <a:t>, inițializarea ponderilor, </a:t>
            </a:r>
            <a:r>
              <a:rPr lang="en" sz="2400" i="1" dirty="0" err="1" smtClean="0"/>
              <a:t>regularizare</a:t>
            </a:r>
            <a:r>
              <a:rPr lang="en-US" sz="2400" i="1" dirty="0" smtClean="0"/>
              <a:t>a</a:t>
            </a:r>
            <a:r>
              <a:rPr lang="en" sz="2400" i="1" dirty="0" smtClean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 smtClean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smtClean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 smtClean="0"/>
              <a:t>3. Evaluare</a:t>
            </a:r>
            <a:endParaRPr lang="en" sz="2400" b="1" dirty="0"/>
          </a:p>
          <a:p>
            <a:pPr lvl="0" rtl="0">
              <a:spcBef>
                <a:spcPts val="0"/>
              </a:spcBef>
            </a:pPr>
            <a:r>
              <a:rPr lang="en" sz="2400" i="1" dirty="0" smtClean="0"/>
              <a:t>Ansamble de modele</a:t>
            </a:r>
            <a:endParaRPr lang="en" sz="2400" i="1" dirty="0"/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 smtClean="0"/>
              <a:t>Funcții de activare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sigmoidă</a:t>
            </a:r>
            <a:endParaRPr lang="en" sz="2400" b="1" dirty="0"/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smtClean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</a:t>
            </a:r>
            <a:r>
              <a:rPr lang="en" sz="2400" b="1" dirty="0" smtClean="0"/>
              <a:t>igmoidă</a:t>
            </a:r>
            <a:endParaRPr lang="en" sz="2400" b="1" dirty="0"/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Aduce numerele în intervalul </a:t>
            </a:r>
            <a:r>
              <a:rPr lang="en" sz="2000" dirty="0"/>
              <a:t>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 smtClean="0"/>
              <a:t>3 probleme:</a:t>
            </a:r>
            <a:endParaRPr lang="en" sz="2000" dirty="0"/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 smtClean="0">
                <a:solidFill>
                  <a:srgbClr val="FF0000"/>
                </a:solidFill>
              </a:rPr>
              <a:t>Neuronii saturați “omoară” gradienții</a:t>
            </a:r>
            <a:endParaRPr lang="e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</a:t>
            </a:r>
            <a:r>
              <a:rPr lang="en" sz="1600" dirty="0" smtClean="0"/>
              <a:t>oartă sigmoidă</a:t>
            </a:r>
            <a:endParaRPr lang="en" sz="1600" dirty="0"/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Ce se întâmplă când </a:t>
            </a:r>
            <a:r>
              <a:rPr lang="en" sz="2400" dirty="0"/>
              <a:t>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</a:t>
            </a:r>
            <a:r>
              <a:rPr lang="en" sz="2400" b="1" dirty="0" smtClean="0"/>
              <a:t>igmoidă</a:t>
            </a:r>
            <a:endParaRPr lang="en" sz="2400" b="1" dirty="0"/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Aduce numerele în intervalul </a:t>
            </a:r>
            <a:r>
              <a:rPr lang="en" sz="2000" dirty="0"/>
              <a:t>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</a:t>
            </a:r>
            <a:r>
              <a:rPr lang="en" sz="2000" dirty="0" smtClean="0"/>
              <a:t>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 smtClean="0"/>
              <a:t>3 probleme:</a:t>
            </a:r>
            <a:endParaRPr lang="en" sz="2000" dirty="0"/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 smtClean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 smtClean="0">
                <a:solidFill>
                  <a:srgbClr val="FF0000"/>
                </a:solidFill>
              </a:rPr>
              <a:t>Output-ul funcției sigmoide nu este centrat în zero</a:t>
            </a:r>
            <a:endParaRPr lang="en" sz="2000" dirty="0">
              <a:solidFill>
                <a:srgbClr val="FF0000"/>
              </a:solidFill>
            </a:endParaRP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25754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Să considerăm ce se întâmplă dacă intrarea x este întotdeauna pozitivă:</a:t>
            </a:r>
            <a:endParaRPr lang="en" sz="2400" dirty="0"/>
          </a:p>
        </p:txBody>
      </p:sp>
      <p:sp>
        <p:nvSpPr>
          <p:cNvPr id="407" name="Shape 407"/>
          <p:cNvSpPr txBox="1"/>
          <p:nvPr/>
        </p:nvSpPr>
        <p:spPr>
          <a:xfrm>
            <a:off x="315436" y="3438328"/>
            <a:ext cx="6964309" cy="14267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Ce putem spune despre gradienții în raport cu </a:t>
            </a:r>
            <a:r>
              <a:rPr lang="en" sz="2400" b="1" dirty="0" smtClean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Fie toți pozitivi, </a:t>
            </a:r>
            <a:r>
              <a:rPr lang="en" sz="2400" dirty="0">
                <a:solidFill>
                  <a:srgbClr val="FF0000"/>
                </a:solidFill>
              </a:rPr>
              <a:t>f</a:t>
            </a:r>
            <a:r>
              <a:rPr lang="en" sz="2400" dirty="0" smtClean="0">
                <a:solidFill>
                  <a:srgbClr val="FF0000"/>
                </a:solidFill>
              </a:rPr>
              <a:t>ie toți negativi </a:t>
            </a:r>
            <a:r>
              <a:rPr lang="en" sz="2400" dirty="0">
                <a:solidFill>
                  <a:srgbClr val="FF0000"/>
                </a:solidFill>
              </a:rPr>
              <a:t>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FF"/>
                </a:solidFill>
              </a:rPr>
              <a:t>(din același motiv ne dorim date de medie zero)</a:t>
            </a:r>
            <a:endParaRPr lang="en" sz="2400" dirty="0">
              <a:solidFill>
                <a:srgbClr val="FF00FF"/>
              </a:solidFill>
            </a:endParaRP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89" y="1951016"/>
            <a:ext cx="1211699" cy="11117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453275" y="3097049"/>
            <a:ext cx="1484699" cy="820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Vectorul w optim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</a:t>
            </a:r>
            <a:r>
              <a:rPr lang="en" sz="1800" dirty="0" smtClean="0">
                <a:solidFill>
                  <a:srgbClr val="FF0000"/>
                </a:solidFill>
              </a:rPr>
              <a:t>rum zig zag</a:t>
            </a:r>
            <a:endParaRPr lang="en" sz="1800" dirty="0">
              <a:solidFill>
                <a:srgbClr val="FF0000"/>
              </a:solidFill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7289515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38761D"/>
                </a:solidFill>
              </a:rPr>
              <a:t>Direcții posibile de actualizare a gradienților</a:t>
            </a:r>
            <a:endParaRPr lang="en" dirty="0">
              <a:solidFill>
                <a:srgbClr val="38761D"/>
              </a:solidFill>
            </a:endParaRP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2846925"/>
            <a:ext cx="166500" cy="2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22" y="690411"/>
            <a:ext cx="2528834" cy="11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1" y="1191847"/>
            <a:ext cx="3523002" cy="20100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070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  <p:bldP spid="411" grpId="0" animBg="1"/>
      <p:bldP spid="413" grpId="0"/>
      <p:bldP spid="414" grpId="0"/>
      <p:bldP spid="415" grpId="0"/>
      <p:bldP spid="4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</a:t>
            </a:r>
            <a:r>
              <a:rPr lang="en" sz="2400" b="1" dirty="0" smtClean="0"/>
              <a:t>igmoidă</a:t>
            </a:r>
            <a:endParaRPr lang="en" sz="2400" b="1" dirty="0"/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Aduce numerele în intervalul </a:t>
            </a:r>
            <a:r>
              <a:rPr lang="en" sz="2000" dirty="0"/>
              <a:t>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</a:t>
            </a:r>
            <a:r>
              <a:rPr lang="en" sz="2000" dirty="0" smtClean="0"/>
              <a:t>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 smtClean="0"/>
              <a:t>3 probleme:</a:t>
            </a:r>
            <a:endParaRPr lang="en" sz="2000" dirty="0"/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 smtClean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 smtClean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</a:t>
            </a:r>
            <a:r>
              <a:rPr lang="en" sz="2000" dirty="0" smtClean="0">
                <a:solidFill>
                  <a:srgbClr val="FF0000"/>
                </a:solidFill>
              </a:rPr>
              <a:t>xp() are un cost computațional ridicat</a:t>
            </a:r>
            <a:endParaRPr lang="en" sz="2000" dirty="0">
              <a:solidFill>
                <a:srgbClr val="FF0000"/>
              </a:solidFill>
            </a:endParaRP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Aduce numerele în intervalul </a:t>
            </a:r>
            <a:r>
              <a:rPr lang="en" sz="2000" dirty="0"/>
              <a:t>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 smtClean="0">
                <a:solidFill>
                  <a:srgbClr val="38761D"/>
                </a:solidFill>
              </a:rPr>
              <a:t>De medie zero (bine)</a:t>
            </a:r>
            <a:endParaRPr lang="en" sz="2000" dirty="0">
              <a:solidFill>
                <a:srgbClr val="38761D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 smtClean="0">
                <a:solidFill>
                  <a:srgbClr val="FF0000"/>
                </a:solidFill>
              </a:rPr>
              <a:t>Încă omoară gradienții atunci când se saturează </a:t>
            </a:r>
            <a:r>
              <a:rPr lang="en" sz="2000" dirty="0">
                <a:solidFill>
                  <a:srgbClr val="FF0000"/>
                </a:solidFill>
              </a:rPr>
              <a:t>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 smtClean="0">
                <a:solidFill>
                  <a:srgbClr val="38761D"/>
                </a:solidFill>
              </a:rPr>
              <a:t>Nu se saturează (în partea pozitivă)</a:t>
            </a: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 smtClean="0">
                <a:solidFill>
                  <a:srgbClr val="38761D"/>
                </a:solidFill>
              </a:rPr>
              <a:t>Foarte eficient computațional</a:t>
            </a: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 smtClean="0">
                <a:solidFill>
                  <a:srgbClr val="38761D"/>
                </a:solidFill>
              </a:rPr>
              <a:t>În practică, converge mult mai rapid decât sigmoida/tanh (</a:t>
            </a:r>
            <a:r>
              <a:rPr lang="en" sz="2400" dirty="0">
                <a:solidFill>
                  <a:srgbClr val="38761D"/>
                </a:solidFill>
              </a:rPr>
              <a:t>e.g. 6x</a:t>
            </a:r>
            <a:r>
              <a:rPr lang="en" sz="2400" dirty="0" smtClean="0">
                <a:solidFill>
                  <a:srgbClr val="38761D"/>
                </a:solidFill>
              </a:rPr>
              <a:t>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 smtClean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 smtClean="0"/>
              <a:t>f(x</a:t>
            </a:r>
            <a:r>
              <a:rPr lang="en" sz="2400" b="1" dirty="0"/>
              <a:t>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</a:t>
            </a:r>
            <a:r>
              <a:rPr lang="en" sz="1600" dirty="0" smtClean="0"/>
              <a:t>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ReLU</a:t>
            </a:r>
            <a:endParaRPr lang="en" sz="1600" dirty="0"/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8761D"/>
                </a:solidFill>
              </a:rPr>
              <a:t>ReLU activ</a:t>
            </a: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ReLU inactiv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 smtClean="0">
                <a:solidFill>
                  <a:srgbClr val="FF0000"/>
                </a:solidFill>
              </a:rPr>
              <a:t>=&gt; </a:t>
            </a:r>
            <a:r>
              <a:rPr lang="en" sz="2400" dirty="0">
                <a:solidFill>
                  <a:srgbClr val="FF0000"/>
                </a:solidFill>
              </a:rPr>
              <a:t>n</a:t>
            </a:r>
            <a:r>
              <a:rPr lang="en" sz="2400" dirty="0" smtClean="0">
                <a:solidFill>
                  <a:srgbClr val="FF0000"/>
                </a:solidFill>
              </a:rPr>
              <a:t>u se actualizează niciodată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</a:t>
            </a:r>
            <a:r>
              <a:rPr lang="en" sz="2400" dirty="0" smtClean="0">
                <a:solidFill>
                  <a:srgbClr val="0000FF"/>
                </a:solidFill>
              </a:rPr>
              <a:t>Neuronii cu activare ReLU se inițializează cu bias ușor pozitiv </a:t>
            </a:r>
            <a:r>
              <a:rPr lang="en" sz="2400" dirty="0">
                <a:solidFill>
                  <a:srgbClr val="0000FF"/>
                </a:solidFill>
              </a:rPr>
              <a:t>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 smtClean="0">
                <a:solidFill>
                  <a:srgbClr val="38761D"/>
                </a:solidFill>
              </a:rPr>
              <a:t>Foarte eficient </a:t>
            </a:r>
            <a:r>
              <a:rPr lang="en" sz="2400" dirty="0">
                <a:solidFill>
                  <a:srgbClr val="38761D"/>
                </a:solidFill>
              </a:rPr>
              <a:t>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 smtClean="0">
                <a:solidFill>
                  <a:srgbClr val="38761D"/>
                </a:solidFill>
              </a:rPr>
              <a:t>Nu se saturează</a:t>
            </a:r>
            <a:endParaRPr lang="en" sz="2400" b="1" dirty="0">
              <a:solidFill>
                <a:srgbClr val="38761D"/>
              </a:solidFill>
            </a:endParaRP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</a:t>
            </a:r>
            <a:r>
              <a:rPr lang="en" sz="3000" dirty="0" smtClean="0"/>
              <a:t>n concluzie:</a:t>
            </a:r>
            <a:endParaRPr lang="en" sz="30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Gradientul numeric: aproximativ, încet, ușor de scris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</a:t>
            </a:r>
            <a:r>
              <a:rPr lang="en" sz="1800" dirty="0" smtClean="0"/>
              <a:t>analitic: </a:t>
            </a:r>
            <a:r>
              <a:rPr lang="en" sz="1800" dirty="0"/>
              <a:t>exact, </a:t>
            </a:r>
            <a:r>
              <a:rPr lang="en" sz="1800" dirty="0" smtClean="0"/>
              <a:t>rapid, înclinat spre greșeli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</a:t>
            </a:r>
            <a:r>
              <a:rPr lang="en" sz="2400" u="sng" dirty="0" smtClean="0"/>
              <a:t>n practică:</a:t>
            </a:r>
            <a:r>
              <a:rPr lang="en" sz="2400" dirty="0" smtClean="0"/>
              <a:t> Folosim </a:t>
            </a:r>
            <a:r>
              <a:rPr lang="en" sz="2400" dirty="0"/>
              <a:t>întotdeauna </a:t>
            </a:r>
            <a:r>
              <a:rPr lang="en" sz="2400" dirty="0" smtClean="0"/>
              <a:t>gradientul analitic, dar verificăm implementarea </a:t>
            </a:r>
            <a:r>
              <a:rPr lang="en" sz="2400" dirty="0"/>
              <a:t>cu </a:t>
            </a:r>
            <a:r>
              <a:rPr lang="en" sz="2400" dirty="0" smtClean="0"/>
              <a:t>gradientul numeric. Acest proces se numește </a:t>
            </a:r>
            <a:r>
              <a:rPr lang="en" sz="2400" b="1" dirty="0" smtClean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 smtClean="0"/>
              <a:t>Exponential Linear </a:t>
            </a:r>
            <a:r>
              <a:rPr lang="en" sz="2400" b="1" dirty="0"/>
              <a:t>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 smtClean="0">
                <a:solidFill>
                  <a:srgbClr val="38761D"/>
                </a:solidFill>
              </a:rPr>
              <a:t>Toate beneficiile ReLU</a:t>
            </a: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 smtClean="0">
                <a:solidFill>
                  <a:srgbClr val="38761D"/>
                </a:solidFill>
              </a:rPr>
              <a:t>Output aproape de medie </a:t>
            </a:r>
            <a:r>
              <a:rPr lang="en" sz="2400" dirty="0">
                <a:solidFill>
                  <a:srgbClr val="38761D"/>
                </a:solidFill>
              </a:rPr>
              <a:t>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 smtClean="0">
                <a:solidFill>
                  <a:srgbClr val="FF0000"/>
                </a:solidFill>
              </a:rPr>
              <a:t>Implică calculul </a:t>
            </a:r>
            <a:r>
              <a:rPr lang="en" sz="2400" dirty="0">
                <a:solidFill>
                  <a:srgbClr val="FF0000"/>
                </a:solidFill>
              </a:rPr>
              <a:t>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/>
              <a:t>Neuronul cu funcție de activare Maxout</a:t>
            </a:r>
            <a:endParaRPr lang="en" sz="3000" b="1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 smtClean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 smtClean="0"/>
              <a:t>Nu are forma generală a produsului scalar </a:t>
            </a:r>
            <a:r>
              <a:rPr lang="en" sz="3000" dirty="0"/>
              <a:t>=</a:t>
            </a:r>
            <a:r>
              <a:rPr lang="en" sz="3000" dirty="0" smtClean="0"/>
              <a:t>&gt; non-liniaritate</a:t>
            </a:r>
            <a:endParaRPr lang="en" sz="3000" dirty="0"/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 smtClean="0">
                <a:solidFill>
                  <a:srgbClr val="38761D"/>
                </a:solidFill>
              </a:rPr>
              <a:t>Generalizează </a:t>
            </a:r>
            <a:r>
              <a:rPr lang="en" sz="3000" dirty="0">
                <a:solidFill>
                  <a:srgbClr val="38761D"/>
                </a:solidFill>
              </a:rPr>
              <a:t>ReLU </a:t>
            </a:r>
            <a:r>
              <a:rPr lang="en" sz="3000" dirty="0" smtClean="0">
                <a:solidFill>
                  <a:srgbClr val="38761D"/>
                </a:solidFill>
              </a:rPr>
              <a:t>și </a:t>
            </a:r>
            <a:r>
              <a:rPr lang="en" sz="3000" dirty="0">
                <a:solidFill>
                  <a:srgbClr val="38761D"/>
                </a:solidFill>
              </a:rPr>
              <a:t>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 smtClean="0">
                <a:solidFill>
                  <a:srgbClr val="38761D"/>
                </a:solidFill>
              </a:rPr>
              <a:t>Liniar pe intervale! Nu se saturează!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Problemă: se dublează numărul de parametrii/neuroni </a:t>
            </a:r>
            <a:r>
              <a:rPr lang="en" sz="2400" dirty="0">
                <a:solidFill>
                  <a:srgbClr val="FF0000"/>
                </a:solidFill>
              </a:rPr>
              <a:t>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/>
              <a:t>Ce funcții de activare în practică?</a:t>
            </a:r>
            <a:endParaRPr lang="en" sz="3000" b="1" dirty="0"/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 smtClean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</a:t>
            </a:r>
            <a:r>
              <a:rPr lang="en" sz="3000" dirty="0" smtClean="0"/>
              <a:t>Trebuie să avem grijă cu rata de învățare</a:t>
            </a: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 smtClean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 smtClean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</a:t>
            </a:r>
            <a:r>
              <a:rPr lang="en" sz="3000" dirty="0" smtClean="0"/>
              <a:t>(fără așteptări prea mari)</a:t>
            </a:r>
            <a:endParaRPr lang="en" sz="3000" dirty="0"/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 smtClean="0">
                <a:solidFill>
                  <a:srgbClr val="FF0000"/>
                </a:solidFill>
              </a:rPr>
              <a:t>Nu folosim sigmoida</a:t>
            </a:r>
            <a:endParaRPr lang="en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Preprocesarea datelor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 smtClean="0"/>
              <a:t>Preprocesarea datelor</a:t>
            </a:r>
            <a:endParaRPr lang="en" sz="3000" dirty="0"/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3878383" y="3966310"/>
            <a:ext cx="5128846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>
                <a:latin typeface="Courier"/>
                <a:cs typeface="Courier"/>
              </a:rPr>
              <a:t>X = bsxfun</a:t>
            </a:r>
            <a:r>
              <a:rPr lang="en" sz="1800" dirty="0">
                <a:latin typeface="Courier"/>
                <a:cs typeface="Courier"/>
              </a:rPr>
              <a:t>(@rdivide, </a:t>
            </a:r>
            <a:r>
              <a:rPr lang="en" sz="1800" dirty="0" smtClean="0">
                <a:latin typeface="Courier"/>
                <a:cs typeface="Courier"/>
              </a:rPr>
              <a:t>X, </a:t>
            </a:r>
            <a:r>
              <a:rPr lang="en" sz="1800" dirty="0" err="1">
                <a:latin typeface="Courier"/>
                <a:cs typeface="Courier"/>
              </a:rPr>
              <a:t>std</a:t>
            </a:r>
            <a:r>
              <a:rPr lang="en" sz="1800" dirty="0" smtClean="0">
                <a:latin typeface="Courier"/>
                <a:cs typeface="Courier"/>
              </a:rPr>
              <a:t>(X,[],</a:t>
            </a:r>
            <a:r>
              <a:rPr lang="en-US" sz="1800" dirty="0" smtClean="0">
                <a:latin typeface="Courier"/>
                <a:cs typeface="Courier"/>
              </a:rPr>
              <a:t>1</a:t>
            </a:r>
            <a:r>
              <a:rPr lang="en" sz="1800" dirty="0" smtClean="0">
                <a:latin typeface="Courier"/>
                <a:cs typeface="Courier"/>
              </a:rPr>
              <a:t>))</a:t>
            </a:r>
            <a:endParaRPr lang="en" sz="1800" dirty="0">
              <a:latin typeface="Courier"/>
              <a:cs typeface="Courier"/>
            </a:endParaRPr>
          </a:p>
        </p:txBody>
      </p:sp>
      <p:sp>
        <p:nvSpPr>
          <p:cNvPr id="9" name="Shape 577"/>
          <p:cNvSpPr txBox="1"/>
          <p:nvPr/>
        </p:nvSpPr>
        <p:spPr>
          <a:xfrm>
            <a:off x="2140298" y="3515802"/>
            <a:ext cx="4707935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>
                <a:latin typeface="Courier"/>
                <a:cs typeface="Courier"/>
              </a:rPr>
              <a:t>X = </a:t>
            </a:r>
            <a:r>
              <a:rPr lang="en" sz="1800" dirty="0">
                <a:latin typeface="Courier"/>
                <a:cs typeface="Courier"/>
              </a:rPr>
              <a:t>bsxfun(@minus, </a:t>
            </a:r>
            <a:r>
              <a:rPr lang="en" sz="1800" dirty="0" smtClean="0">
                <a:latin typeface="Courier"/>
                <a:cs typeface="Courier"/>
              </a:rPr>
              <a:t>X, mean(X,</a:t>
            </a:r>
            <a:r>
              <a:rPr lang="en-US" sz="1800" dirty="0">
                <a:latin typeface="Courier"/>
                <a:cs typeface="Courier"/>
              </a:rPr>
              <a:t>1</a:t>
            </a:r>
            <a:r>
              <a:rPr lang="en" sz="1800" dirty="0" smtClean="0">
                <a:latin typeface="Courier"/>
                <a:cs typeface="Courier"/>
              </a:rPr>
              <a:t>))</a:t>
            </a:r>
            <a:endParaRPr lang="en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 smtClean="0"/>
              <a:t>Pentru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imagini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este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suficient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să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centrăm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 smtClean="0"/>
              <a:t>Scădem imaginea medie</a:t>
            </a:r>
            <a:r>
              <a:rPr lang="en" sz="2400" dirty="0" smtClean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</a:t>
            </a:r>
            <a:r>
              <a:rPr lang="en" sz="2400" dirty="0" smtClean="0">
                <a:solidFill>
                  <a:srgbClr val="0000FF"/>
                </a:solidFill>
              </a:rPr>
              <a:t>(imaginea medie </a:t>
            </a:r>
            <a:r>
              <a:rPr lang="en" sz="2400" dirty="0">
                <a:solidFill>
                  <a:srgbClr val="0000FF"/>
                </a:solidFill>
              </a:rPr>
              <a:t>= </a:t>
            </a:r>
            <a:r>
              <a:rPr lang="en" sz="2400" dirty="0" smtClean="0">
                <a:solidFill>
                  <a:srgbClr val="0000FF"/>
                </a:solidFill>
              </a:rPr>
              <a:t>matrice [32,32,3])</a:t>
            </a:r>
            <a:endParaRPr lang="en" sz="2400" dirty="0">
              <a:solidFill>
                <a:srgbClr val="0000FF"/>
              </a:solidFill>
            </a:endParaRP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 smtClean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</a:t>
            </a:r>
            <a:r>
              <a:rPr lang="en" sz="2400" dirty="0" smtClean="0">
                <a:solidFill>
                  <a:srgbClr val="0000FF"/>
                </a:solidFill>
              </a:rPr>
              <a:t>(media pe fiecare canal </a:t>
            </a:r>
            <a:r>
              <a:rPr lang="en" sz="2400" dirty="0">
                <a:solidFill>
                  <a:srgbClr val="0000FF"/>
                </a:solidFill>
              </a:rPr>
              <a:t>= 3 </a:t>
            </a:r>
            <a:r>
              <a:rPr lang="en" sz="2400" dirty="0" smtClean="0">
                <a:solidFill>
                  <a:srgbClr val="0000FF"/>
                </a:solidFill>
              </a:rPr>
              <a:t>numere)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FF"/>
                </a:solidFill>
              </a:rPr>
              <a:t>Considerând setul de date </a:t>
            </a:r>
            <a:r>
              <a:rPr lang="en" sz="2400" dirty="0">
                <a:solidFill>
                  <a:srgbClr val="0000FF"/>
                </a:solidFill>
              </a:rPr>
              <a:t>CIFAR-10 </a:t>
            </a:r>
            <a:r>
              <a:rPr lang="en" sz="2400" dirty="0" smtClean="0">
                <a:solidFill>
                  <a:srgbClr val="0000FF"/>
                </a:solidFill>
              </a:rPr>
              <a:t>cu imagini de </a:t>
            </a:r>
            <a:r>
              <a:rPr lang="en" sz="2400" dirty="0">
                <a:solidFill>
                  <a:srgbClr val="0000FF"/>
                </a:solidFill>
              </a:rPr>
              <a:t>[32,32,3</a:t>
            </a:r>
            <a:r>
              <a:rPr lang="en" sz="2400" dirty="0" smtClean="0">
                <a:solidFill>
                  <a:srgbClr val="0000FF"/>
                </a:solidFill>
              </a:rPr>
              <a:t>]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Nu este o practică comună să normalizăm imaginile</a:t>
            </a: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Inițializarea ponderilor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 smtClean="0"/>
              <a:t>Ce se întâmplă dacă inițializăm W=0?</a:t>
            </a:r>
            <a:endParaRPr lang="en" sz="2800" dirty="0"/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 smtClean="0"/>
              <a:t>O </a:t>
            </a:r>
            <a:r>
              <a:rPr lang="en" sz="2800" dirty="0"/>
              <a:t>p</a:t>
            </a:r>
            <a:r>
              <a:rPr lang="en" sz="2800" dirty="0" smtClean="0"/>
              <a:t>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 smtClean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 smtClean="0">
                <a:latin typeface="Courier"/>
                <a:cs typeface="Courier"/>
              </a:rPr>
              <a:t>W = 0.01 * randn(N,D);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 smtClean="0"/>
              <a:t>(distribuție normală de medie zero și dispersie 0.01)</a:t>
            </a:r>
            <a:endParaRPr lang="en" sz="2400" dirty="0"/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Funcționează ~bine pentru rețele mici, dar poate conduce la distribuții neomogene ale funcțiilor de activare din straturilor unei rețele.</a:t>
            </a:r>
          </a:p>
          <a:p>
            <a:r>
              <a:rPr lang="en" sz="2400" dirty="0" smtClean="0">
                <a:solidFill>
                  <a:srgbClr val="FF0000"/>
                </a:solidFill>
              </a:rPr>
              <a:t>Aproape toți neuronii se saturează complet, fie spre -</a:t>
            </a:r>
            <a:r>
              <a:rPr lang="en" sz="2400" dirty="0">
                <a:solidFill>
                  <a:srgbClr val="FF0000"/>
                </a:solidFill>
              </a:rPr>
              <a:t>1 </a:t>
            </a:r>
            <a:r>
              <a:rPr lang="en" sz="2400" dirty="0" smtClean="0">
                <a:solidFill>
                  <a:srgbClr val="FF0000"/>
                </a:solidFill>
              </a:rPr>
              <a:t>fie spre </a:t>
            </a:r>
            <a:r>
              <a:rPr lang="en" sz="2400" dirty="0">
                <a:solidFill>
                  <a:srgbClr val="FF0000"/>
                </a:solidFill>
              </a:rPr>
              <a:t>1. </a:t>
            </a:r>
            <a:r>
              <a:rPr lang="en" sz="2400" dirty="0" smtClean="0">
                <a:solidFill>
                  <a:srgbClr val="FF0000"/>
                </a:solidFill>
              </a:rPr>
              <a:t>Gradienții vor fi </a:t>
            </a:r>
            <a:r>
              <a:rPr lang="en" sz="2400" dirty="0">
                <a:solidFill>
                  <a:srgbClr val="FF0000"/>
                </a:solidFill>
              </a:rPr>
              <a:t>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/>
              <a:t>A doua abordare: Inițializare Xavier</a:t>
            </a:r>
            <a:endParaRPr lang="en" sz="3000" dirty="0"/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 smtClean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 smtClean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  <a:endParaRPr lang="en" sz="2000" dirty="0">
              <a:solidFill>
                <a:srgbClr val="FF0000"/>
              </a:solidFill>
            </a:endParaRPr>
          </a:p>
          <a:p>
            <a:pPr lvl="0"/>
            <a:r>
              <a:rPr lang="en" sz="2000" dirty="0" smtClean="0">
                <a:solidFill>
                  <a:srgbClr val="FF0000"/>
                </a:solidFill>
              </a:rPr>
              <a:t>- Dacă sunt prea mari, </a:t>
            </a:r>
            <a:r>
              <a:rPr lang="en" sz="2000" dirty="0">
                <a:solidFill>
                  <a:srgbClr val="FF0000"/>
                </a:solidFill>
              </a:rPr>
              <a:t>semnalul care se propragă în rețea </a:t>
            </a:r>
            <a:r>
              <a:rPr lang="en" sz="2000" dirty="0" smtClean="0">
                <a:solidFill>
                  <a:srgbClr val="FF0000"/>
                </a:solidFill>
              </a:rPr>
              <a:t>crește cu </a:t>
            </a:r>
            <a:r>
              <a:rPr lang="en" sz="2000" dirty="0">
                <a:solidFill>
                  <a:srgbClr val="FF0000"/>
                </a:solidFill>
              </a:rPr>
              <a:t>fiecare nivel </a:t>
            </a:r>
            <a:r>
              <a:rPr lang="en" sz="2000" dirty="0" smtClean="0">
                <a:solidFill>
                  <a:srgbClr val="FF0000"/>
                </a:solidFill>
              </a:rPr>
              <a:t>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 smtClean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 smtClean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[Glorot and Bengio, 2010]</a:t>
            </a:r>
            <a:endParaRPr lang="en" sz="1800" dirty="0">
              <a:solidFill>
                <a:srgbClr val="0000FF"/>
              </a:solidFill>
            </a:endParaRP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47560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" sz="2200" dirty="0" smtClean="0">
                <a:solidFill>
                  <a:srgbClr val="0000FF"/>
                </a:solidFill>
                <a:latin typeface="Courier"/>
                <a:cs typeface="Courier"/>
              </a:rPr>
              <a:t>unction</a:t>
            </a:r>
            <a:r>
              <a:rPr lang="en" sz="2200" dirty="0" smtClean="0">
                <a:latin typeface="Courier"/>
                <a:cs typeface="Courier"/>
              </a:rPr>
              <a:t> [W] = GD(W0, X, goal, learningRate)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perfGoalNotMet = </a:t>
            </a:r>
            <a:r>
              <a:rPr lang="en" sz="2200" dirty="0">
                <a:latin typeface="Courier"/>
                <a:cs typeface="Courier"/>
              </a:rPr>
              <a:t>true</a:t>
            </a:r>
            <a:r>
              <a:rPr lang="en" sz="2200" dirty="0" smtClean="0">
                <a:latin typeface="Courier"/>
                <a:cs typeface="Courier"/>
              </a:rPr>
              <a:t>;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W = W0;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smtClean="0">
                <a:latin typeface="Courier"/>
                <a:cs typeface="Courier"/>
              </a:rPr>
              <a:t>perfGoalNotMet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	gradient = eval_gradient(@loss, X, W);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smtClean="0">
                <a:latin typeface="Courier"/>
                <a:cs typeface="Courier"/>
              </a:rPr>
              <a:t>    W_old = W;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	</a:t>
            </a:r>
            <a:r>
              <a:rPr lang="en" sz="2200" dirty="0" smtClean="0">
                <a:latin typeface="Courier"/>
                <a:cs typeface="Courier"/>
              </a:rPr>
              <a:t>W = W </a:t>
            </a:r>
            <a:r>
              <a:rPr lang="mr-IN" sz="2200" dirty="0" smtClean="0">
                <a:latin typeface="Courier"/>
                <a:cs typeface="Courier"/>
              </a:rPr>
              <a:t>–</a:t>
            </a:r>
            <a:r>
              <a:rPr lang="en" sz="2200" dirty="0" smtClean="0">
                <a:latin typeface="Courier"/>
                <a:cs typeface="Courier"/>
              </a:rPr>
              <a:t> learningRate * gradient;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	perfGoalNotMet = sum(abs(W </a:t>
            </a:r>
            <a:r>
              <a:rPr lang="en" sz="2200" dirty="0">
                <a:latin typeface="Courier"/>
                <a:cs typeface="Courier"/>
              </a:rPr>
              <a:t>- </a:t>
            </a:r>
            <a:r>
              <a:rPr lang="en" sz="2200" dirty="0" smtClean="0">
                <a:latin typeface="Courier"/>
                <a:cs typeface="Courier"/>
              </a:rPr>
              <a:t>W_old)) </a:t>
            </a:r>
            <a:r>
              <a:rPr lang="en" sz="2200" dirty="0">
                <a:latin typeface="Courier"/>
                <a:cs typeface="Courier"/>
              </a:rPr>
              <a:t>&gt; goal</a:t>
            </a:r>
            <a:r>
              <a:rPr lang="en" sz="2200" dirty="0" smtClean="0">
                <a:latin typeface="Courier"/>
                <a:cs typeface="Courier"/>
              </a:rPr>
              <a:t>;</a:t>
            </a:r>
          </a:p>
          <a:p>
            <a:pPr marL="76200">
              <a:buSzPct val="100000"/>
            </a:pPr>
            <a:r>
              <a:rPr lang="en" sz="2200" dirty="0" smtClean="0">
                <a:solidFill>
                  <a:srgbClr val="0000FF"/>
                </a:solidFill>
                <a:latin typeface="Courier"/>
                <a:cs typeface="Courier"/>
              </a:rPr>
              <a:t>end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 smtClean="0"/>
              <a:t>Algorimtul</a:t>
            </a:r>
            <a:r>
              <a:rPr lang="en-US" sz="3000" dirty="0" smtClean="0"/>
              <a:t> </a:t>
            </a:r>
            <a:r>
              <a:rPr lang="en-US" sz="3000" dirty="0" err="1" smtClean="0"/>
              <a:t>coborârii</a:t>
            </a:r>
            <a:r>
              <a:rPr lang="en-US" sz="3000" dirty="0" smtClean="0"/>
              <a:t> </a:t>
            </a:r>
            <a:r>
              <a:rPr lang="en-US" sz="3000" dirty="0" err="1" smtClean="0"/>
              <a:t>pe</a:t>
            </a:r>
            <a:r>
              <a:rPr lang="en-US" sz="3000" dirty="0" smtClean="0"/>
              <a:t> gradient (MATLAB)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/>
              <a:t>Normalizarea Batch</a:t>
            </a:r>
            <a:endParaRPr lang="en" sz="3000" dirty="0"/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 smtClean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 smtClean="0"/>
              <a:t>Le transformăm a.î. </a:t>
            </a:r>
            <a:r>
              <a:rPr lang="en" sz="2000" dirty="0"/>
              <a:t>s</a:t>
            </a:r>
            <a:r>
              <a:rPr lang="en" sz="2000" dirty="0" smtClean="0"/>
              <a:t>ă devină așa.</a:t>
            </a:r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Considerăm activările pe un anumit strat pentru un mini-batch. Pentru a transforma fiecare dimensiune aplicăm:</a:t>
            </a:r>
            <a:endParaRPr lang="en" sz="2400" dirty="0"/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/>
              <a:t>Normalizarea Batch</a:t>
            </a:r>
            <a:endParaRPr lang="en" sz="3000" dirty="0"/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 smtClean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 smtClean="0"/>
              <a:t>Le transformăm a.î. </a:t>
            </a:r>
            <a:r>
              <a:rPr lang="en" sz="2000" dirty="0"/>
              <a:t>s</a:t>
            </a:r>
            <a:r>
              <a:rPr lang="en" sz="2000" dirty="0" smtClean="0"/>
              <a:t>ă devină așa.</a:t>
            </a:r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</a:t>
            </a:r>
            <a:r>
              <a:rPr lang="en" sz="2400" dirty="0" smtClean="0">
                <a:solidFill>
                  <a:srgbClr val="FF0000"/>
                </a:solidFill>
              </a:rPr>
              <a:t>Calculăm media empirică și dispersia pentru fiecare dimensiune (independent)</a:t>
            </a:r>
            <a:endParaRPr lang="en" sz="2400" dirty="0">
              <a:solidFill>
                <a:srgbClr val="FF0000"/>
              </a:solidFill>
            </a:endParaRP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</a:t>
            </a:r>
            <a:r>
              <a:rPr lang="en" sz="2400" dirty="0" smtClean="0">
                <a:solidFill>
                  <a:srgbClr val="0000FF"/>
                </a:solidFill>
              </a:rPr>
              <a:t>Normalizăm</a:t>
            </a:r>
            <a:endParaRPr lang="en" sz="2400" dirty="0">
              <a:solidFill>
                <a:srgbClr val="0000FF"/>
              </a:solidFill>
            </a:endParaRP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/>
              <a:t>Normalizarea Batch</a:t>
            </a:r>
            <a:endParaRPr lang="en" sz="3000" dirty="0"/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 smtClean="0"/>
              <a:t>Asistarea procesului de învățare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Începem cu un strat ascuns de </a:t>
            </a:r>
            <a:r>
              <a:rPr lang="en" sz="2400" dirty="0"/>
              <a:t>50 </a:t>
            </a:r>
            <a:r>
              <a:rPr lang="en" sz="2400" dirty="0" smtClean="0"/>
              <a:t>de neuroni, apoi mărim gradual capacitatea rețelei</a:t>
            </a:r>
            <a:endParaRPr lang="en" sz="2400" dirty="0"/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Imagini din CIFAR-10, </a:t>
            </a:r>
            <a:r>
              <a:rPr lang="en" sz="1800" b="1" dirty="0" smtClean="0"/>
              <a:t>3072 </a:t>
            </a:r>
            <a:r>
              <a:rPr lang="en" sz="1800" dirty="0" smtClean="0"/>
              <a:t>de</a:t>
            </a:r>
            <a:r>
              <a:rPr lang="en" sz="1800" b="1" dirty="0" smtClean="0"/>
              <a:t>  </a:t>
            </a:r>
            <a:r>
              <a:rPr lang="en" sz="1800" dirty="0" smtClean="0"/>
              <a:t>numere</a:t>
            </a:r>
            <a:endParaRPr lang="en" sz="1800" dirty="0"/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 smtClean="0"/>
              <a:t>neuroni de ieșire, unul pentru fiecare clasă</a:t>
            </a:r>
            <a:endParaRPr lang="en" sz="1800" dirty="0"/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 smtClean="0"/>
              <a:t>Dezactivăm regularizarea și verificăm dacă valoarea funcției de pierdere este rezonabilă </a:t>
            </a:r>
            <a:r>
              <a:rPr lang="en" sz="2400" dirty="0" smtClean="0">
                <a:solidFill>
                  <a:schemeClr val="tx1"/>
                </a:solidFill>
              </a:rPr>
              <a:t>(</a:t>
            </a:r>
            <a:r>
              <a:rPr lang="en" sz="2400" dirty="0">
                <a:solidFill>
                  <a:schemeClr val="tx1"/>
                </a:solidFill>
              </a:rPr>
              <a:t>~</a:t>
            </a:r>
            <a:r>
              <a:rPr lang="en" sz="2400" dirty="0" smtClean="0">
                <a:solidFill>
                  <a:schemeClr val="tx1"/>
                </a:solidFill>
              </a:rPr>
              <a:t>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 smtClean="0">
                <a:solidFill>
                  <a:schemeClr val="tx1"/>
                </a:solidFill>
              </a:rPr>
              <a:t>Când adăugăm </a:t>
            </a:r>
            <a:r>
              <a:rPr lang="en" sz="2400" dirty="0" smtClean="0"/>
              <a:t>regularizare, </a:t>
            </a:r>
            <a:r>
              <a:rPr lang="en" sz="2400" dirty="0"/>
              <a:t>valoarea funcției de </a:t>
            </a:r>
            <a:r>
              <a:rPr lang="en" sz="2400" dirty="0" smtClean="0"/>
              <a:t>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 smtClean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 smtClean="0"/>
          </a:p>
          <a:p>
            <a:pPr marL="457200" lvl="0" indent="-457200">
              <a:buAutoNum type="arabicPeriod"/>
            </a:pPr>
            <a:endParaRPr lang="en" sz="2400" dirty="0" smtClean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</a:t>
            </a:r>
            <a:r>
              <a:rPr lang="en" sz="4000" dirty="0" smtClean="0"/>
              <a:t>hiperparametrilor 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/>
              <a:t>Strategii de căutare: aleator versus grid</a:t>
            </a:r>
            <a:endParaRPr lang="en" sz="3000" dirty="0"/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 smtClean="0">
                <a:solidFill>
                  <a:srgbClr val="000000"/>
                </a:solidFill>
              </a:rPr>
              <a:t>Arhitectura rețelei</a:t>
            </a:r>
            <a:endParaRPr lang="en" sz="2800" dirty="0">
              <a:solidFill>
                <a:srgbClr val="000000"/>
              </a:solidFill>
            </a:endParaRP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 smtClean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 smtClean="0"/>
              <a:t>Algortimul de învățare: SGD, SGD cu moment, etc.</a:t>
            </a:r>
            <a:endParaRPr lang="en" sz="28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 smtClean="0"/>
              <a:t>Regularizarea </a:t>
            </a:r>
            <a:r>
              <a:rPr lang="en" sz="2800" dirty="0"/>
              <a:t>(</a:t>
            </a:r>
            <a:r>
              <a:rPr lang="en" sz="2800" dirty="0" smtClean="0"/>
              <a:t>L2 / Dropout)</a:t>
            </a:r>
            <a:endParaRPr lang="en" sz="2800" dirty="0"/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Lucrul cu rețele neuronale</a:t>
            </a:r>
            <a:endParaRPr lang="en"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(muzica </a:t>
            </a:r>
            <a:r>
              <a:rPr lang="en" sz="1800" dirty="0">
                <a:solidFill>
                  <a:srgbClr val="FF0000"/>
                </a:solidFill>
              </a:rPr>
              <a:t>= </a:t>
            </a:r>
            <a:r>
              <a:rPr lang="en" sz="1800" dirty="0" smtClean="0">
                <a:solidFill>
                  <a:srgbClr val="FF0000"/>
                </a:solidFill>
              </a:rPr>
              <a:t>funcția de pierdere)</a:t>
            </a:r>
            <a:endParaRPr lang="e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Monitorizăm evoluția funcției de pierdere</a:t>
            </a:r>
            <a:endParaRPr lang="en" sz="2800" dirty="0"/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/>
              <a:t>Extragere de trăsături</a:t>
            </a:r>
            <a:endParaRPr lang="en" sz="2400" dirty="0"/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</a:t>
            </a:r>
            <a:r>
              <a:rPr lang="en" dirty="0" smtClean="0">
                <a:solidFill>
                  <a:srgbClr val="FF0000"/>
                </a:solidFill>
              </a:rPr>
              <a:t>ector ce descrie statistici despre imagine, e.g. bag of visual words</a:t>
            </a:r>
            <a:endParaRPr lang="en" dirty="0">
              <a:solidFill>
                <a:srgbClr val="FF0000"/>
              </a:solidFill>
            </a:endParaRP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</a:t>
            </a:r>
            <a:r>
              <a:rPr lang="en" sz="1800" dirty="0" smtClean="0">
                <a:solidFill>
                  <a:srgbClr val="0000FF"/>
                </a:solidFill>
              </a:rPr>
              <a:t>nvățare</a:t>
            </a: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</a:t>
            </a:r>
            <a:r>
              <a:rPr lang="en" sz="1800" dirty="0" smtClean="0">
                <a:solidFill>
                  <a:srgbClr val="0000FF"/>
                </a:solidFill>
              </a:rPr>
              <a:t>nvă</a:t>
            </a:r>
            <a:r>
              <a:rPr lang="en" sz="1800" dirty="0">
                <a:solidFill>
                  <a:srgbClr val="0000FF"/>
                </a:solidFill>
              </a:rPr>
              <a:t>ț</a:t>
            </a:r>
            <a:r>
              <a:rPr lang="en" sz="1800" dirty="0" smtClean="0">
                <a:solidFill>
                  <a:srgbClr val="0000FF"/>
                </a:solidFill>
              </a:rPr>
              <a:t>are “end-to-end”</a:t>
            </a:r>
            <a:endParaRPr lang="en" sz="18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De la extragere “manuală” către învățare</a:t>
            </a:r>
            <a:endParaRPr lang="en" sz="3600" dirty="0"/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Loss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Prima suspiciune este că am folosit o inițializare greșită</a:t>
            </a:r>
            <a:endParaRPr lang="en" sz="2400" dirty="0"/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</a:t>
            </a:r>
            <a:r>
              <a:rPr lang="en" sz="2400" dirty="0" smtClean="0">
                <a:solidFill>
                  <a:srgbClr val="FF0000"/>
                </a:solidFill>
              </a:rPr>
              <a:t>istanță mare </a:t>
            </a:r>
            <a:r>
              <a:rPr lang="en" sz="2400" dirty="0">
                <a:solidFill>
                  <a:srgbClr val="FF0000"/>
                </a:solidFill>
              </a:rPr>
              <a:t>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 smtClean="0">
                <a:solidFill>
                  <a:srgbClr val="FF0000"/>
                </a:solidFill>
              </a:rPr>
              <a:t>Creștem regularizarea?</a:t>
            </a:r>
            <a:endParaRPr lang="en"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 smtClean="0">
                <a:solidFill>
                  <a:srgbClr val="38761D"/>
                </a:solidFill>
              </a:rPr>
              <a:t>istanță foarte mică</a:t>
            </a:r>
            <a:endParaRPr lang="en" sz="2400" dirty="0">
              <a:solidFill>
                <a:srgbClr val="38761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</a:t>
            </a:r>
            <a:r>
              <a:rPr lang="en" sz="1800" dirty="0" smtClean="0">
                <a:solidFill>
                  <a:srgbClr val="38761D"/>
                </a:solidFill>
              </a:rPr>
              <a:t>Creștem capacitatea modelului?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Monitorizăm evoluția acurateții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Sfaturi practice (până acum)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lang="x-none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 smtClean="0"/>
              <a:t>Funcții de activare </a:t>
            </a:r>
            <a:r>
              <a:rPr lang="en" sz="2800" dirty="0" smtClean="0">
                <a:solidFill>
                  <a:srgbClr val="0000FF"/>
                </a:solidFill>
              </a:rPr>
              <a:t>(folosim </a:t>
            </a:r>
            <a:r>
              <a:rPr lang="en" sz="2800" dirty="0">
                <a:solidFill>
                  <a:srgbClr val="0000FF"/>
                </a:solidFill>
              </a:rPr>
              <a:t>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 smtClean="0"/>
              <a:t>Preprocesarea datelor </a:t>
            </a:r>
            <a:r>
              <a:rPr lang="en" sz="2800" dirty="0" smtClean="0">
                <a:solidFill>
                  <a:srgbClr val="0000FF"/>
                </a:solidFill>
              </a:rPr>
              <a:t>(imagini: scădem media)</a:t>
            </a:r>
            <a:endParaRPr lang="en" sz="2800" dirty="0">
              <a:solidFill>
                <a:srgbClr val="0000FF"/>
              </a:solidFill>
            </a:endParaRPr>
          </a:p>
          <a:p>
            <a:pPr marL="457200" lvl="0" indent="-419100">
              <a:buSzPct val="100000"/>
              <a:buChar char="-"/>
            </a:pPr>
            <a:r>
              <a:rPr lang="en" sz="2800" dirty="0" smtClean="0"/>
              <a:t>Inițializarea ponderilor </a:t>
            </a:r>
            <a:r>
              <a:rPr lang="en" sz="2800" dirty="0" smtClean="0">
                <a:solidFill>
                  <a:srgbClr val="0000FF"/>
                </a:solidFill>
              </a:rPr>
              <a:t>(folosim Xavier)</a:t>
            </a:r>
            <a:endParaRPr lang="en" sz="2800" dirty="0">
              <a:solidFill>
                <a:srgbClr val="0000FF"/>
              </a:solidFill>
            </a:endParaRP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 smtClean="0">
                <a:solidFill>
                  <a:srgbClr val="0000FF"/>
                </a:solidFill>
              </a:rPr>
              <a:t>(folosim)</a:t>
            </a:r>
            <a:endParaRPr lang="en" sz="2800" dirty="0">
              <a:solidFill>
                <a:srgbClr val="0000FF"/>
              </a:solidFill>
            </a:endParaRP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 smtClean="0"/>
              <a:t>Asistarea procesului de învățare</a:t>
            </a:r>
            <a:endParaRPr lang="en" sz="2800" dirty="0"/>
          </a:p>
          <a:p>
            <a:pPr marL="457200" lvl="0" indent="-419100">
              <a:buSzPct val="100000"/>
              <a:buChar char="-"/>
            </a:pPr>
            <a:r>
              <a:rPr lang="en" sz="2800" dirty="0" smtClean="0"/>
              <a:t>Optimizarea hiperparametrilor </a:t>
            </a:r>
            <a:r>
              <a:rPr lang="en" sz="2800" dirty="0" smtClean="0">
                <a:solidFill>
                  <a:srgbClr val="0000FF"/>
                </a:solidFill>
              </a:rPr>
              <a:t>(încercări aleatoare)</a:t>
            </a:r>
            <a:endParaRPr lang="en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Algoritmul de învățare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 smtClean="0"/>
              <a:t>Imagine de </a:t>
            </a:r>
            <a:r>
              <a:rPr lang="en" dirty="0"/>
              <a:t>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Există diverse variante ale algoritmului de antrenare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47560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" sz="2200" dirty="0" smtClean="0">
                <a:solidFill>
                  <a:srgbClr val="0000FF"/>
                </a:solidFill>
                <a:latin typeface="Courier"/>
                <a:cs typeface="Courier"/>
              </a:rPr>
              <a:t>unction</a:t>
            </a:r>
            <a:r>
              <a:rPr lang="en" sz="2200" dirty="0" smtClean="0">
                <a:latin typeface="Courier"/>
                <a:cs typeface="Courier"/>
              </a:rPr>
              <a:t> [W] = GD(W0, X, goal, learningRate)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perfGoalNotMet = </a:t>
            </a:r>
            <a:r>
              <a:rPr lang="en" sz="2200" dirty="0">
                <a:latin typeface="Courier"/>
                <a:cs typeface="Courier"/>
              </a:rPr>
              <a:t>true</a:t>
            </a:r>
            <a:r>
              <a:rPr lang="en" sz="2200" dirty="0" smtClean="0">
                <a:latin typeface="Courier"/>
                <a:cs typeface="Courier"/>
              </a:rPr>
              <a:t>;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W = W0;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smtClean="0">
                <a:latin typeface="Courier"/>
                <a:cs typeface="Courier"/>
              </a:rPr>
              <a:t>perfGoalNotMet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	gradient = eval_gradient(@loss, X, W);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smtClean="0">
                <a:latin typeface="Courier"/>
                <a:cs typeface="Courier"/>
              </a:rPr>
              <a:t>    W_old = W;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	</a:t>
            </a:r>
            <a:r>
              <a:rPr lang="en" sz="2200" dirty="0" smtClean="0">
                <a:latin typeface="Courier"/>
                <a:cs typeface="Courier"/>
              </a:rPr>
              <a:t>W = W </a:t>
            </a:r>
            <a:r>
              <a:rPr lang="mr-IN" sz="2200" dirty="0" smtClean="0">
                <a:latin typeface="Courier"/>
                <a:cs typeface="Courier"/>
              </a:rPr>
              <a:t>–</a:t>
            </a:r>
            <a:r>
              <a:rPr lang="en" sz="2200" dirty="0" smtClean="0">
                <a:latin typeface="Courier"/>
                <a:cs typeface="Courier"/>
              </a:rPr>
              <a:t> learningRate * gradient;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	perfGoalNotMet = sum(abs(W </a:t>
            </a:r>
            <a:r>
              <a:rPr lang="en" sz="2200" dirty="0">
                <a:latin typeface="Courier"/>
                <a:cs typeface="Courier"/>
              </a:rPr>
              <a:t>- </a:t>
            </a:r>
            <a:r>
              <a:rPr lang="en" sz="2200" dirty="0" smtClean="0">
                <a:latin typeface="Courier"/>
                <a:cs typeface="Courier"/>
              </a:rPr>
              <a:t>W_old)) </a:t>
            </a:r>
            <a:r>
              <a:rPr lang="en" sz="2200" dirty="0">
                <a:latin typeface="Courier"/>
                <a:cs typeface="Courier"/>
              </a:rPr>
              <a:t>&gt; goal</a:t>
            </a:r>
            <a:r>
              <a:rPr lang="en" sz="2200" dirty="0" smtClean="0">
                <a:latin typeface="Courier"/>
                <a:cs typeface="Courier"/>
              </a:rPr>
              <a:t>;</a:t>
            </a:r>
          </a:p>
          <a:p>
            <a:pPr marL="76200">
              <a:buSzPct val="100000"/>
            </a:pPr>
            <a:r>
              <a:rPr lang="en" sz="2200" dirty="0" smtClean="0">
                <a:solidFill>
                  <a:srgbClr val="0000FF"/>
                </a:solidFill>
                <a:latin typeface="Courier"/>
                <a:cs typeface="Courier"/>
              </a:rPr>
              <a:t>end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 smtClean="0"/>
              <a:t>Algorimtul</a:t>
            </a:r>
            <a:r>
              <a:rPr lang="en-US" sz="3000" dirty="0" smtClean="0"/>
              <a:t> SGD (MATLAB)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 smtClean="0"/>
              <a:t>Dacă funcție este abruptă pe verticală, dar lină pe orizontală:</a:t>
            </a:r>
            <a:endParaRPr lang="en" sz="2200" dirty="0"/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</a:t>
            </a:r>
            <a:r>
              <a:rPr lang="en" sz="2400" dirty="0" smtClean="0">
                <a:solidFill>
                  <a:srgbClr val="0000FF"/>
                </a:solidFill>
              </a:rPr>
              <a:t>Care este traiectoria de-a lungul căreia algoritmul SGD converge către minim?</a:t>
            </a:r>
            <a:endParaRPr lang="en" sz="2400" dirty="0">
              <a:solidFill>
                <a:srgbClr val="0000FF"/>
              </a:solidFill>
            </a:endParaRP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 smtClean="0"/>
              <a:t>Dacă funcție este abruptă pe verticală, dar lină pe orizontală:</a:t>
            </a:r>
            <a:endParaRPr lang="en" sz="2200" dirty="0"/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</a:t>
            </a:r>
            <a:r>
              <a:rPr lang="en" sz="2400" dirty="0" smtClean="0">
                <a:solidFill>
                  <a:srgbClr val="0000FF"/>
                </a:solidFill>
              </a:rPr>
              <a:t>Care este traiectoria de-a lungul căreia algoritmul SGD converge către minim? </a:t>
            </a:r>
            <a:r>
              <a:rPr lang="en" sz="2400" dirty="0" smtClean="0">
                <a:solidFill>
                  <a:srgbClr val="FF0000"/>
                </a:solidFill>
              </a:rPr>
              <a:t>Progres încet pe direcția cu pantă lină, zig zag pe direcția abruptă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47560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" sz="2200" dirty="0" smtClean="0">
                <a:solidFill>
                  <a:srgbClr val="0000FF"/>
                </a:solidFill>
                <a:latin typeface="Courier"/>
                <a:cs typeface="Courier"/>
              </a:rPr>
              <a:t>unction</a:t>
            </a:r>
            <a:r>
              <a:rPr lang="en" sz="2200" dirty="0" smtClean="0">
                <a:latin typeface="Courier"/>
                <a:cs typeface="Courier"/>
              </a:rPr>
              <a:t> [W] = GD(W0, X, goal, learningRate, </a:t>
            </a:r>
            <a:r>
              <a:rPr lang="en" sz="2200" dirty="0" smtClean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 smtClean="0">
                <a:latin typeface="Courier"/>
                <a:cs typeface="Courier"/>
              </a:rPr>
              <a:t>)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perfGoalNotMet = </a:t>
            </a:r>
            <a:r>
              <a:rPr lang="en" sz="2200" dirty="0">
                <a:latin typeface="Courier"/>
                <a:cs typeface="Courier"/>
              </a:rPr>
              <a:t>true</a:t>
            </a:r>
            <a:r>
              <a:rPr lang="en" sz="2200" dirty="0" smtClean="0">
                <a:latin typeface="Courier"/>
                <a:cs typeface="Courier"/>
              </a:rPr>
              <a:t>;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W = W0;</a:t>
            </a:r>
          </a:p>
          <a:p>
            <a:pPr marL="76200">
              <a:buSzPct val="100000"/>
            </a:pPr>
            <a:r>
              <a:rPr lang="en" sz="2200" dirty="0" smtClean="0">
                <a:solidFill>
                  <a:srgbClr val="FF0000"/>
                </a:solidFill>
                <a:latin typeface="Courier"/>
                <a:cs typeface="Courier"/>
              </a:rPr>
              <a:t>V = 0;</a:t>
            </a:r>
            <a:endParaRPr lang="en" sz="22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smtClean="0">
                <a:latin typeface="Courier"/>
                <a:cs typeface="Courier"/>
              </a:rPr>
              <a:t>perfGoalNotMet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	gradient = eval_gradient(@loss, X, W);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smtClean="0">
                <a:latin typeface="Courier"/>
                <a:cs typeface="Courier"/>
              </a:rPr>
              <a:t>    W_old = W;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	</a:t>
            </a:r>
            <a:r>
              <a:rPr lang="en" sz="2200" dirty="0" smtClean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 smtClean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learningRate * gradient;</a:t>
            </a:r>
            <a:endParaRPr lang="en" sz="22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	</a:t>
            </a:r>
            <a:r>
              <a:rPr lang="en" sz="2200" dirty="0" smtClean="0">
                <a:solidFill>
                  <a:srgbClr val="FF0000"/>
                </a:solidFill>
                <a:latin typeface="Courier"/>
                <a:cs typeface="Courier"/>
              </a:rPr>
              <a:t>W = W + V;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	perfGoalNotMet = sum(abs(W </a:t>
            </a:r>
            <a:r>
              <a:rPr lang="en" sz="2200" dirty="0">
                <a:latin typeface="Courier"/>
                <a:cs typeface="Courier"/>
              </a:rPr>
              <a:t>- </a:t>
            </a:r>
            <a:r>
              <a:rPr lang="en" sz="2200" dirty="0" smtClean="0">
                <a:latin typeface="Courier"/>
                <a:cs typeface="Courier"/>
              </a:rPr>
              <a:t>W_old)) </a:t>
            </a:r>
            <a:r>
              <a:rPr lang="en" sz="2200" dirty="0">
                <a:latin typeface="Courier"/>
                <a:cs typeface="Courier"/>
              </a:rPr>
              <a:t>&gt; goal</a:t>
            </a:r>
            <a:r>
              <a:rPr lang="en" sz="2200" dirty="0" smtClean="0">
                <a:latin typeface="Courier"/>
                <a:cs typeface="Courier"/>
              </a:rPr>
              <a:t>;</a:t>
            </a:r>
          </a:p>
          <a:p>
            <a:pPr marL="76200">
              <a:buSzPct val="100000"/>
            </a:pPr>
            <a:r>
              <a:rPr lang="en" sz="2200" dirty="0" smtClean="0">
                <a:solidFill>
                  <a:srgbClr val="0000FF"/>
                </a:solidFill>
                <a:latin typeface="Courier"/>
                <a:cs typeface="Courier"/>
              </a:rPr>
              <a:t>end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 smtClean="0"/>
              <a:t>Algorimtul</a:t>
            </a:r>
            <a:r>
              <a:rPr lang="en-US" sz="3000" dirty="0" smtClean="0"/>
              <a:t> SGD cu moment (MATLAB)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</a:t>
            </a:r>
            <a:r>
              <a:rPr lang="en-US" sz="3000" dirty="0" smtClean="0"/>
              <a:t>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 smtClean="0">
                <a:solidFill>
                  <a:srgbClr val="FF0000"/>
                </a:solidFill>
              </a:rPr>
              <a:t>Permite acumularea vitezei de-a lungul direcțiilor cu pantă lină</a:t>
            </a:r>
            <a:endParaRPr lang="en" sz="2000" dirty="0">
              <a:solidFill>
                <a:srgbClr val="FF0000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 smtClean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  <a:endParaRPr lang="en" sz="2000" dirty="0">
              <a:solidFill>
                <a:srgbClr val="FF0000"/>
              </a:solidFill>
            </a:endParaRP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</a:t>
            </a:r>
            <a:r>
              <a:rPr lang="en" sz="1800" dirty="0" smtClean="0">
                <a:solidFill>
                  <a:schemeClr val="dk1"/>
                </a:solidFill>
              </a:rPr>
              <a:t>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dk1"/>
                </a:solidFill>
              </a:rPr>
              <a:t>- Forța de frecare este dată de coeficientul mu</a:t>
            </a:r>
            <a:endParaRPr lang="en" sz="1800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</a:t>
            </a:r>
            <a:r>
              <a:rPr lang="en" sz="1800" dirty="0" smtClean="0"/>
              <a:t>deobicei în jur de ~0.9</a:t>
            </a:r>
            <a:r>
              <a:rPr lang="en" sz="1800" dirty="0"/>
              <a:t>, </a:t>
            </a:r>
            <a:r>
              <a:rPr lang="en" sz="1800" dirty="0" smtClean="0"/>
              <a:t>0.95 sau </a:t>
            </a:r>
            <a:r>
              <a:rPr lang="en" sz="1800" dirty="0"/>
              <a:t>0.99 </a:t>
            </a:r>
            <a:r>
              <a:rPr lang="en" sz="1800" dirty="0" smtClean="0"/>
              <a:t>(câteodată se modifică în timp, </a:t>
            </a:r>
            <a:r>
              <a:rPr lang="en" sz="1800" dirty="0"/>
              <a:t>e.g. </a:t>
            </a:r>
            <a:r>
              <a:rPr lang="en" sz="1800" dirty="0" smtClean="0"/>
              <a:t>de la </a:t>
            </a:r>
            <a:r>
              <a:rPr lang="en" sz="1800" dirty="0"/>
              <a:t>0.5 </a:t>
            </a:r>
            <a:r>
              <a:rPr lang="en" sz="1800" dirty="0" smtClean="0"/>
              <a:t>către </a:t>
            </a:r>
            <a:r>
              <a:rPr lang="en" sz="1800" dirty="0"/>
              <a:t>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/>
              <a:t>Privim algoritmul ca un graf computațional</a:t>
            </a:r>
            <a:endParaRPr lang="en" sz="3000" dirty="0"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</a:t>
            </a:r>
            <a:r>
              <a:rPr lang="en" sz="1100" dirty="0" smtClean="0"/>
              <a:t>inge </a:t>
            </a:r>
            <a:r>
              <a:rPr lang="en" sz="1100" dirty="0"/>
              <a:t>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</a:t>
            </a:r>
            <a:r>
              <a:rPr lang="en" dirty="0" smtClean="0"/>
              <a:t>scoruri)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 smtClean="0"/>
              <a:t>vs</a:t>
            </a:r>
            <a:r>
              <a:rPr lang="en" sz="2800" dirty="0"/>
              <a:t> </a:t>
            </a:r>
            <a:r>
              <a:rPr lang="en" sz="2800" dirty="0" smtClean="0">
                <a:solidFill>
                  <a:srgbClr val="38761D"/>
                </a:solidFill>
              </a:rPr>
              <a:t>SGD cu moment</a:t>
            </a:r>
            <a:endParaRPr lang="en" sz="2800" dirty="0">
              <a:solidFill>
                <a:srgbClr val="38761D"/>
              </a:solidFill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  <a:endParaRPr lang="en" sz="1800" dirty="0">
              <a:solidFill>
                <a:srgbClr val="38761D"/>
              </a:solidFill>
            </a:endParaRP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 smtClean="0"/>
              <a:t>al SGD</a:t>
            </a:r>
            <a:r>
              <a:rPr lang="en" sz="2400" dirty="0"/>
              <a:t> </a:t>
            </a:r>
            <a:r>
              <a:rPr lang="en" sz="2400" dirty="0" smtClean="0"/>
              <a:t>/ SGD cu moment</a:t>
            </a:r>
            <a:endParaRPr lang="en" sz="2400" dirty="0"/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</a:t>
            </a:r>
            <a:r>
              <a:rPr lang="en" sz="2400" dirty="0" smtClean="0">
                <a:solidFill>
                  <a:srgbClr val="0000FF"/>
                </a:solidFill>
              </a:rPr>
              <a:t>Care din aceste rate de învățare este mai potrivită?</a:t>
            </a:r>
            <a:endParaRPr lang="en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</a:t>
            </a:r>
            <a:r>
              <a:rPr lang="en" sz="1600" dirty="0" smtClean="0"/>
              <a:t>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 smtClean="0"/>
              <a:t>al SGD</a:t>
            </a:r>
            <a:r>
              <a:rPr lang="en" sz="2400" dirty="0"/>
              <a:t> </a:t>
            </a:r>
            <a:r>
              <a:rPr lang="en" sz="2400" dirty="0" smtClean="0"/>
              <a:t>/ SGD cu moment</a:t>
            </a:r>
            <a:endParaRPr lang="en" sz="2400" dirty="0"/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</a:t>
            </a:r>
            <a:r>
              <a:rPr lang="en" sz="1800" b="1" dirty="0" smtClean="0"/>
              <a:t>Declinul ratei de învățare în timp</a:t>
            </a:r>
            <a:endParaRPr lang="en" sz="1800" b="1" dirty="0"/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Ansamble de modele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 smtClean="0"/>
              <a:t>Antrenăm independent mai multe modele</a:t>
            </a:r>
            <a:endParaRPr lang="en" sz="2800" dirty="0"/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 smtClean="0"/>
              <a:t>La testare, calculăm media predicțiilor</a:t>
            </a:r>
            <a:endParaRPr lang="en" sz="2800" dirty="0"/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 smtClean="0"/>
              <a:t>De obicei, acuratețea crește cu </a:t>
            </a:r>
            <a:r>
              <a:rPr lang="en-US" sz="2800" dirty="0"/>
              <a:t>~</a:t>
            </a:r>
            <a:r>
              <a:rPr lang="en" sz="2800" dirty="0" smtClean="0"/>
              <a:t>2%</a:t>
            </a:r>
            <a:endParaRPr lang="en-US" sz="2800" dirty="0" smtClean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 smtClean="0"/>
              <a:t>Sfat</a:t>
            </a:r>
            <a:r>
              <a:rPr lang="en-US" sz="2800" dirty="0" smtClean="0"/>
              <a:t> </a:t>
            </a:r>
            <a:r>
              <a:rPr lang="en-US" sz="2800" dirty="0" err="1" smtClean="0"/>
              <a:t>practic</a:t>
            </a:r>
            <a:r>
              <a:rPr lang="en-US" sz="2800" dirty="0" smtClean="0"/>
              <a:t>: o </a:t>
            </a:r>
            <a:r>
              <a:rPr lang="en-US" sz="2800" dirty="0" err="1" smtClean="0"/>
              <a:t>mică</a:t>
            </a:r>
            <a:r>
              <a:rPr lang="en-US" sz="2800" dirty="0" smtClean="0"/>
              <a:t> </a:t>
            </a:r>
            <a:r>
              <a:rPr lang="en-US" sz="2800" dirty="0" err="1" smtClean="0"/>
              <a:t>îmbunătățire</a:t>
            </a:r>
            <a:r>
              <a:rPr lang="en-US" sz="2800" dirty="0" smtClean="0"/>
              <a:t> se </a:t>
            </a:r>
            <a:r>
              <a:rPr lang="en-US" sz="2800" dirty="0" err="1" smtClean="0"/>
              <a:t>poate</a:t>
            </a:r>
            <a:r>
              <a:rPr lang="en-US" sz="2800" dirty="0" smtClean="0"/>
              <a:t> </a:t>
            </a:r>
            <a:r>
              <a:rPr lang="en-US" sz="2800" dirty="0" err="1" smtClean="0"/>
              <a:t>obține</a:t>
            </a:r>
            <a:r>
              <a:rPr lang="en-US" sz="2800" dirty="0" smtClean="0"/>
              <a:t> </a:t>
            </a:r>
            <a:r>
              <a:rPr lang="en-US" sz="2800" dirty="0" err="1" smtClean="0"/>
              <a:t>și</a:t>
            </a:r>
            <a:r>
              <a:rPr lang="en-US" sz="2800" dirty="0" smtClean="0"/>
              <a:t> </a:t>
            </a:r>
            <a:r>
              <a:rPr lang="en-US" sz="2800" dirty="0" err="1" smtClean="0"/>
              <a:t>prin</a:t>
            </a:r>
            <a:r>
              <a:rPr lang="en-US" sz="2800" dirty="0" smtClean="0"/>
              <a:t> </a:t>
            </a:r>
            <a:r>
              <a:rPr lang="en-US" sz="2800" dirty="0" err="1" smtClean="0"/>
              <a:t>calcularea</a:t>
            </a:r>
            <a:r>
              <a:rPr lang="en-US" sz="2800" dirty="0" smtClean="0"/>
              <a:t> </a:t>
            </a:r>
            <a:r>
              <a:rPr lang="en-US" sz="2800" dirty="0" err="1" smtClean="0"/>
              <a:t>mediei</a:t>
            </a:r>
            <a:r>
              <a:rPr lang="en-US" sz="2800" dirty="0" smtClean="0"/>
              <a:t> </a:t>
            </a:r>
            <a:r>
              <a:rPr lang="en-US" sz="2800" dirty="0" err="1" smtClean="0"/>
              <a:t>predicțiilor</a:t>
            </a:r>
            <a:r>
              <a:rPr lang="en-US" sz="2800" dirty="0" smtClean="0"/>
              <a:t> date de un </a:t>
            </a:r>
            <a:r>
              <a:rPr lang="en-US" sz="2800" dirty="0" err="1" smtClean="0"/>
              <a:t>singur</a:t>
            </a:r>
            <a:r>
              <a:rPr lang="en-US" sz="2800" dirty="0" smtClean="0"/>
              <a:t> model, </a:t>
            </a:r>
            <a:r>
              <a:rPr lang="en-US" sz="2800" dirty="0" err="1" smtClean="0"/>
              <a:t>salvat</a:t>
            </a:r>
            <a:r>
              <a:rPr lang="en-US" sz="2800" dirty="0" smtClean="0"/>
              <a:t> la </a:t>
            </a:r>
            <a:r>
              <a:rPr lang="en-US" sz="2800" dirty="0" err="1" smtClean="0"/>
              <a:t>momente</a:t>
            </a:r>
            <a:r>
              <a:rPr lang="en-US" sz="2800" dirty="0" smtClean="0"/>
              <a:t> de </a:t>
            </a:r>
            <a:r>
              <a:rPr lang="en-US" sz="2800" dirty="0" err="1" smtClean="0"/>
              <a:t>timp</a:t>
            </a:r>
            <a:r>
              <a:rPr lang="en-US" sz="2800" dirty="0" smtClean="0"/>
              <a:t> </a:t>
            </a:r>
            <a:r>
              <a:rPr lang="en-US" sz="2800" dirty="0" err="1" smtClean="0"/>
              <a:t>diferite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timpul</a:t>
            </a:r>
            <a:r>
              <a:rPr lang="en-US" sz="2800" dirty="0" smtClean="0"/>
              <a:t> </a:t>
            </a:r>
            <a:r>
              <a:rPr lang="en-US" sz="2800" dirty="0" err="1" smtClean="0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 smtClean="0"/>
              <a:t>Ansamble</a:t>
            </a:r>
            <a:r>
              <a:rPr lang="en-US" sz="3000" dirty="0" smtClean="0"/>
              <a:t> de </a:t>
            </a:r>
            <a:r>
              <a:rPr lang="en-US" sz="3000" dirty="0" err="1" smtClean="0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Regularizare folosind </a:t>
            </a:r>
            <a:r>
              <a:rPr lang="en" sz="4800" b="1" dirty="0"/>
              <a:t>D</a:t>
            </a:r>
            <a:r>
              <a:rPr lang="en" sz="4800" b="1" dirty="0" smtClean="0"/>
              <a:t>ropout</a:t>
            </a:r>
            <a:endParaRPr lang="en" sz="4800" b="1" dirty="0"/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 smtClean="0"/>
              <a:t>Regularizarea folosind </a:t>
            </a:r>
            <a:r>
              <a:rPr lang="en" sz="3000" b="1" dirty="0" smtClean="0"/>
              <a:t>Dropout</a:t>
            </a:r>
            <a:endParaRPr lang="en" sz="3000" b="1" dirty="0"/>
          </a:p>
          <a:p>
            <a:pPr lvl="0" rtl="0">
              <a:spcBef>
                <a:spcPts val="0"/>
              </a:spcBef>
              <a:buNone/>
            </a:pPr>
            <a:endParaRPr lang="en" sz="2400" dirty="0" smtClean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Atribuim în mod aleator ponderi egale cu zero pentru o parte din neuroni (echivalent cu a deconecta o parte din neuroni)</a:t>
            </a:r>
            <a:endParaRPr lang="en" sz="2400" dirty="0"/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Forțează rețeaua să producă o reprezentare redundantă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Are ureche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Are coadă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E blănos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Are gheare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Arată înfricoșător</a:t>
            </a: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pisică</a:t>
            </a: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 smtClean="0"/>
              <a:t>Cum ar putea fi asta o idee bună?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 smtClean="0"/>
              <a:t>Cum ar putea fi asta o idee bună?</a:t>
            </a:r>
            <a:endParaRPr lang="en" sz="3000" dirty="0"/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FF"/>
                </a:solidFill>
              </a:rPr>
              <a:t>O altă interpretare:</a:t>
            </a:r>
            <a:endParaRPr lang="en"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</a:t>
            </a:r>
            <a:r>
              <a:rPr lang="en" sz="2400" dirty="0" smtClean="0">
                <a:solidFill>
                  <a:srgbClr val="0000FF"/>
                </a:solidFill>
              </a:rPr>
              <a:t>este echivalent cu antrenarea unui ansamblu de multe modele (care au în comun parametrii)</a:t>
            </a:r>
            <a:endParaRPr lang="en"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FF"/>
                </a:solidFill>
              </a:rPr>
              <a:t>Fiecare mască binară produce un model care se antrenează pe un exemplu / mini-batch</a:t>
            </a:r>
            <a:endParaRPr lang="en"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/>
              <a:t>La testare…</a:t>
            </a:r>
            <a:endParaRPr lang="en" sz="3000" dirty="0"/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Ideal</a:t>
            </a:r>
            <a:r>
              <a:rPr lang="en" sz="2400" dirty="0" smtClean="0"/>
              <a:t>: 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Vrem să eliminăm tot zgomotul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Aproximare Monte Carlo:</a:t>
            </a:r>
            <a:endParaRPr lang="en" sz="2400" b="1" dirty="0"/>
          </a:p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Facem mai multe treceri prin rețea folosind diverse măști de dropout, calculând apoi media predicțiilor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vrem: </a:t>
            </a:r>
            <a:endParaRPr lang="en" sz="2400" dirty="0"/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8761D"/>
                </a:solidFill>
              </a:rPr>
              <a:t>Regula de înlănțuire:</a:t>
            </a:r>
            <a:endParaRPr lang="en" sz="24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Putem face totul printr-o singură trecere! </a:t>
            </a:r>
            <a:r>
              <a:rPr lang="en" sz="2400" dirty="0"/>
              <a:t>(</a:t>
            </a:r>
            <a:r>
              <a:rPr lang="en" sz="2400" dirty="0" smtClean="0"/>
              <a:t>aproximativ)</a:t>
            </a:r>
            <a:endParaRPr lang="en" sz="2400" dirty="0"/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Activăm toți neuronii (fără </a:t>
            </a:r>
            <a:r>
              <a:rPr lang="en" sz="2400" dirty="0"/>
              <a:t>dropout</a:t>
            </a:r>
            <a:r>
              <a:rPr lang="en" sz="2400" dirty="0" smtClean="0"/>
              <a:t>)</a:t>
            </a:r>
            <a:endParaRPr lang="en" sz="2400" dirty="0"/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8761D"/>
                </a:solidFill>
              </a:rPr>
              <a:t>(acestă variantă </a:t>
            </a:r>
            <a:r>
              <a:rPr lang="en" sz="2400" smtClean="0">
                <a:solidFill>
                  <a:srgbClr val="38761D"/>
                </a:solidFill>
              </a:rPr>
              <a:t>poate fi interpretată </a:t>
            </a:r>
            <a:r>
              <a:rPr lang="en" sz="2400" dirty="0" smtClean="0">
                <a:solidFill>
                  <a:srgbClr val="38761D"/>
                </a:solidFill>
              </a:rPr>
              <a:t>ca o aproximare a întregului ansamblu)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/>
              <a:t>La testare…</a:t>
            </a:r>
            <a:endParaRPr lang="en" sz="3000" dirty="0"/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rgbClr val="38761D"/>
                </a:solidFill>
              </a:rPr>
              <a:t>activări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</a:t>
            </a:r>
            <a:r>
              <a:rPr lang="en" sz="3000" dirty="0" smtClean="0">
                <a:solidFill>
                  <a:srgbClr val="FF0000"/>
                </a:solidFill>
              </a:rPr>
              <a:t>radienți</a:t>
            </a:r>
            <a:endParaRPr lang="en" sz="3000" dirty="0">
              <a:solidFill>
                <a:srgbClr val="FF0000"/>
              </a:solidFill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“gradientul local”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/>
              <a:t>Propagarea gradientului prin regula de înlănțuire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6553</TotalTime>
  <Words>2649</Words>
  <Application>Microsoft Macintosh PowerPoint</Application>
  <PresentationFormat>On-screen Show (16:9)</PresentationFormat>
  <Paragraphs>484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433</cp:revision>
  <dcterms:modified xsi:type="dcterms:W3CDTF">2017-12-13T14:12:37Z</dcterms:modified>
</cp:coreProperties>
</file>